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6858000" cx="12192000"/>
  <p:notesSz cx="6858000" cy="9144000"/>
  <p:embeddedFontLst>
    <p:embeddedFont>
      <p:font typeface="Ultra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C2FDF74-52C1-44C1-96F4-31DF45C4E19A}">
  <a:tblStyle styleId="{AC2FDF74-52C1-44C1-96F4-31DF45C4E19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Ultra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040b814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4040b8146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7:notes"/>
          <p:cNvSpPr txBox="1"/>
          <p:nvPr>
            <p:ph idx="1" type="body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7:notes"/>
          <p:cNvSpPr/>
          <p:nvPr>
            <p:ph idx="2" type="sldImg"/>
          </p:nvPr>
        </p:nvSpPr>
        <p:spPr>
          <a:xfrm>
            <a:off x="382588" y="695325"/>
            <a:ext cx="6092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8:notes"/>
          <p:cNvSpPr txBox="1"/>
          <p:nvPr>
            <p:ph idx="1" type="body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8:notes"/>
          <p:cNvSpPr/>
          <p:nvPr>
            <p:ph idx="2" type="sldImg"/>
          </p:nvPr>
        </p:nvSpPr>
        <p:spPr>
          <a:xfrm>
            <a:off x="382588" y="695325"/>
            <a:ext cx="6092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0:notes"/>
          <p:cNvSpPr txBox="1"/>
          <p:nvPr>
            <p:ph idx="1" type="body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0:notes"/>
          <p:cNvSpPr/>
          <p:nvPr>
            <p:ph idx="2" type="sldImg"/>
          </p:nvPr>
        </p:nvSpPr>
        <p:spPr>
          <a:xfrm>
            <a:off x="382588" y="695325"/>
            <a:ext cx="6092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1:notes"/>
          <p:cNvSpPr txBox="1"/>
          <p:nvPr>
            <p:ph idx="1" type="body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1:notes"/>
          <p:cNvSpPr/>
          <p:nvPr>
            <p:ph idx="2" type="sldImg"/>
          </p:nvPr>
        </p:nvSpPr>
        <p:spPr>
          <a:xfrm>
            <a:off x="382588" y="695325"/>
            <a:ext cx="6092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6:notes"/>
          <p:cNvSpPr txBox="1"/>
          <p:nvPr>
            <p:ph idx="1" type="body"/>
          </p:nvPr>
        </p:nvSpPr>
        <p:spPr>
          <a:xfrm>
            <a:off x="685799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66:notes"/>
          <p:cNvSpPr/>
          <p:nvPr>
            <p:ph idx="2" type="sldImg"/>
          </p:nvPr>
        </p:nvSpPr>
        <p:spPr>
          <a:xfrm>
            <a:off x="382588" y="695325"/>
            <a:ext cx="6092825" cy="34274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6D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 rot="-970048">
            <a:off x="5876175" y="2224997"/>
            <a:ext cx="479425" cy="492125"/>
            <a:chOff x="1401" y="818"/>
            <a:chExt cx="302" cy="310"/>
          </a:xfrm>
        </p:grpSpPr>
        <p:sp>
          <p:nvSpPr>
            <p:cNvPr id="89" name="Google Shape;89;p13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3260432" y="3075699"/>
            <a:ext cx="564902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EASY AUCTION</a:t>
            </a:r>
            <a:endParaRPr sz="4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3"/>
          <p:cNvCxnSpPr>
            <a:endCxn id="89" idx="0"/>
          </p:cNvCxnSpPr>
          <p:nvPr/>
        </p:nvCxnSpPr>
        <p:spPr>
          <a:xfrm>
            <a:off x="6040408" y="0"/>
            <a:ext cx="6900" cy="2234700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5" name="Google Shape;95;p13"/>
          <p:cNvGrpSpPr/>
          <p:nvPr/>
        </p:nvGrpSpPr>
        <p:grpSpPr>
          <a:xfrm rot="696093">
            <a:off x="5524918" y="989530"/>
            <a:ext cx="284453" cy="291988"/>
            <a:chOff x="1401" y="818"/>
            <a:chExt cx="302" cy="310"/>
          </a:xfrm>
        </p:grpSpPr>
        <p:sp>
          <p:nvSpPr>
            <p:cNvPr id="96" name="Google Shape;96;p13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9" name="Google Shape;99;p13"/>
          <p:cNvCxnSpPr/>
          <p:nvPr/>
        </p:nvCxnSpPr>
        <p:spPr>
          <a:xfrm>
            <a:off x="5692783" y="0"/>
            <a:ext cx="0" cy="987527"/>
          </a:xfrm>
          <a:prstGeom prst="straightConnector1">
            <a:avLst/>
          </a:prstGeom>
          <a:noFill/>
          <a:ln cap="flat" cmpd="sng" w="1270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3732441" y="2784684"/>
            <a:ext cx="9764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36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4708890" y="2764208"/>
            <a:ext cx="40690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구현 목표(차별화)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4509284" y="2954024"/>
            <a:ext cx="66257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2"/>
          <p:cNvGrpSpPr/>
          <p:nvPr/>
        </p:nvGrpSpPr>
        <p:grpSpPr>
          <a:xfrm rot="-970048">
            <a:off x="11440398" y="6232475"/>
            <a:ext cx="479425" cy="492125"/>
            <a:chOff x="1401" y="818"/>
            <a:chExt cx="302" cy="310"/>
          </a:xfrm>
        </p:grpSpPr>
        <p:sp>
          <p:nvSpPr>
            <p:cNvPr id="249" name="Google Shape;249;p22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22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22"/>
          <p:cNvCxnSpPr/>
          <p:nvPr/>
        </p:nvCxnSpPr>
        <p:spPr>
          <a:xfrm>
            <a:off x="11616565" y="0"/>
            <a:ext cx="0" cy="6369098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4" name="Google Shape;254;p22"/>
          <p:cNvCxnSpPr/>
          <p:nvPr/>
        </p:nvCxnSpPr>
        <p:spPr>
          <a:xfrm>
            <a:off x="12007326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1420962" y="2191937"/>
            <a:ext cx="2159213" cy="1252246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5031203" y="2191937"/>
            <a:ext cx="2159213" cy="1252246"/>
          </a:xfrm>
          <a:prstGeom prst="rect">
            <a:avLst/>
          </a:prstGeom>
          <a:solidFill>
            <a:srgbClr val="97B8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8649240" y="2191937"/>
            <a:ext cx="2159213" cy="1252246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1420962" y="3444183"/>
            <a:ext cx="2159213" cy="2149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5031203" y="3444183"/>
            <a:ext cx="2159213" cy="2149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8649239" y="3444183"/>
            <a:ext cx="2159213" cy="2149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1413546" y="2610670"/>
            <a:ext cx="21666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3"/>
          <p:cNvSpPr txBox="1"/>
          <p:nvPr/>
        </p:nvSpPr>
        <p:spPr>
          <a:xfrm>
            <a:off x="5031203" y="2610670"/>
            <a:ext cx="21666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8641823" y="2610670"/>
            <a:ext cx="21666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 txBox="1"/>
          <p:nvPr/>
        </p:nvSpPr>
        <p:spPr>
          <a:xfrm>
            <a:off x="1413545" y="4033745"/>
            <a:ext cx="216662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1D1D1D"/>
                </a:solidFill>
                <a:latin typeface="Ultra"/>
                <a:ea typeface="Ultra"/>
                <a:cs typeface="Ultra"/>
                <a:sym typeface="Ultra"/>
              </a:rPr>
              <a:t> EasyAcution은 기존의 경매사이트에서는 볼 수 없는 실시간 경매시스템을 </a:t>
            </a:r>
            <a:endParaRPr sz="1400">
              <a:solidFill>
                <a:srgbClr val="1D1D1D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1D1D1D"/>
                </a:solidFill>
                <a:latin typeface="Ultra"/>
                <a:ea typeface="Ultra"/>
                <a:cs typeface="Ultra"/>
                <a:sym typeface="Ultra"/>
              </a:rPr>
              <a:t>도입해 차별화를 두었다.</a:t>
            </a:r>
            <a:endParaRPr sz="1400">
              <a:solidFill>
                <a:srgbClr val="1D1D1D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5017913" y="4033745"/>
            <a:ext cx="216662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1D1D1D"/>
                </a:solidFill>
                <a:latin typeface="Ultra"/>
                <a:ea typeface="Ultra"/>
                <a:cs typeface="Ultra"/>
                <a:sym typeface="Ultra"/>
              </a:rPr>
              <a:t>저가의 물건을 일반인이 </a:t>
            </a:r>
            <a:endParaRPr sz="1400">
              <a:solidFill>
                <a:srgbClr val="1D1D1D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1D1D1D"/>
                </a:solidFill>
                <a:latin typeface="Ultra"/>
                <a:ea typeface="Ultra"/>
                <a:cs typeface="Ultra"/>
                <a:sym typeface="Ultra"/>
              </a:rPr>
              <a:t>경매를 통해 원하는 물건을 원하는 가격에 매매 할 수 </a:t>
            </a:r>
            <a:endParaRPr sz="1400">
              <a:solidFill>
                <a:srgbClr val="1D1D1D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1D1D1D"/>
                </a:solidFill>
                <a:latin typeface="Ultra"/>
                <a:ea typeface="Ultra"/>
                <a:cs typeface="Ultra"/>
                <a:sym typeface="Ultra"/>
              </a:rPr>
              <a:t>있도록 한다.</a:t>
            </a:r>
            <a:endParaRPr sz="1400">
              <a:solidFill>
                <a:srgbClr val="1D1D1D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8649238" y="3871820"/>
            <a:ext cx="216662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1D1D1D"/>
                </a:solidFill>
                <a:latin typeface="Ultra"/>
                <a:ea typeface="Ultra"/>
                <a:cs typeface="Ultra"/>
                <a:sym typeface="Ultra"/>
              </a:rPr>
              <a:t>경매종료 1분전에 입찰이 </a:t>
            </a:r>
            <a:endParaRPr sz="1400">
              <a:solidFill>
                <a:srgbClr val="1D1D1D"/>
              </a:solidFill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1D1D1D"/>
                </a:solidFill>
                <a:latin typeface="Ultra"/>
                <a:ea typeface="Ultra"/>
                <a:cs typeface="Ultra"/>
                <a:sym typeface="Ultra"/>
              </a:rPr>
              <a:t>이루어지면 경매의 시간이 늘어나는 방식을 채택하여 기존 사이트에서 경매종료에 맞춰 입찰을 하는 방식을 방지했다.</a:t>
            </a:r>
            <a:endParaRPr sz="1400">
              <a:solidFill>
                <a:srgbClr val="1D1D1D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구현 목표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차별화된 점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3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4120062" y="2784684"/>
            <a:ext cx="9764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36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5096511" y="2764208"/>
            <a:ext cx="40690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36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4896905" y="2954024"/>
            <a:ext cx="66257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24"/>
          <p:cNvGrpSpPr/>
          <p:nvPr/>
        </p:nvGrpSpPr>
        <p:grpSpPr>
          <a:xfrm rot="-970048">
            <a:off x="11440398" y="6232475"/>
            <a:ext cx="479425" cy="492125"/>
            <a:chOff x="1401" y="818"/>
            <a:chExt cx="302" cy="310"/>
          </a:xfrm>
        </p:grpSpPr>
        <p:sp>
          <p:nvSpPr>
            <p:cNvPr id="286" name="Google Shape;286;p24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2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24"/>
          <p:cNvCxnSpPr/>
          <p:nvPr/>
        </p:nvCxnSpPr>
        <p:spPr>
          <a:xfrm>
            <a:off x="11616565" y="0"/>
            <a:ext cx="0" cy="6369098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1" name="Google Shape;291;p24"/>
          <p:cNvCxnSpPr/>
          <p:nvPr/>
        </p:nvCxnSpPr>
        <p:spPr>
          <a:xfrm>
            <a:off x="12007326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세부 프로젝트 일정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25"/>
          <p:cNvGrpSpPr/>
          <p:nvPr/>
        </p:nvGrpSpPr>
        <p:grpSpPr>
          <a:xfrm>
            <a:off x="3978104" y="2457742"/>
            <a:ext cx="1495406" cy="1495406"/>
            <a:chOff x="3652666" y="2426235"/>
            <a:chExt cx="1809442" cy="1809442"/>
          </a:xfrm>
        </p:grpSpPr>
        <p:sp>
          <p:nvSpPr>
            <p:cNvPr id="302" name="Google Shape;302;p25"/>
            <p:cNvSpPr/>
            <p:nvPr/>
          </p:nvSpPr>
          <p:spPr>
            <a:xfrm>
              <a:off x="3652666" y="2426235"/>
              <a:ext cx="1809442" cy="1809442"/>
            </a:xfrm>
            <a:prstGeom prst="pie">
              <a:avLst>
                <a:gd fmla="val 6776454" name="adj1"/>
                <a:gd fmla="val 16200000" name="adj2"/>
              </a:avLst>
            </a:prstGeom>
            <a:solidFill>
              <a:srgbClr val="97B8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3846969" y="2621816"/>
              <a:ext cx="1442103" cy="1442103"/>
            </a:xfrm>
            <a:prstGeom prst="ellipse">
              <a:avLst/>
            </a:prstGeom>
            <a:solidFill>
              <a:srgbClr val="EAE6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25"/>
          <p:cNvSpPr txBox="1"/>
          <p:nvPr/>
        </p:nvSpPr>
        <p:spPr>
          <a:xfrm>
            <a:off x="4235825" y="3015457"/>
            <a:ext cx="979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45%</a:t>
            </a:r>
            <a:endParaRPr sz="20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25"/>
          <p:cNvGrpSpPr/>
          <p:nvPr/>
        </p:nvGrpSpPr>
        <p:grpSpPr>
          <a:xfrm>
            <a:off x="1166374" y="2459621"/>
            <a:ext cx="1495406" cy="1344479"/>
            <a:chOff x="6540841" y="2426235"/>
            <a:chExt cx="1809442" cy="1626820"/>
          </a:xfrm>
        </p:grpSpPr>
        <p:sp>
          <p:nvSpPr>
            <p:cNvPr id="306" name="Google Shape;306;p25"/>
            <p:cNvSpPr/>
            <p:nvPr/>
          </p:nvSpPr>
          <p:spPr>
            <a:xfrm>
              <a:off x="6540841" y="2426235"/>
              <a:ext cx="1809442" cy="1597963"/>
            </a:xfrm>
            <a:prstGeom prst="pie">
              <a:avLst>
                <a:gd fmla="val 12064436" name="adj1"/>
                <a:gd fmla="val 16200000" name="adj2"/>
              </a:avLst>
            </a:prstGeom>
            <a:solidFill>
              <a:srgbClr val="97B8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6724511" y="2610952"/>
              <a:ext cx="1442103" cy="1442103"/>
            </a:xfrm>
            <a:prstGeom prst="ellipse">
              <a:avLst/>
            </a:prstGeom>
            <a:solidFill>
              <a:srgbClr val="EAE6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25"/>
          <p:cNvSpPr txBox="1"/>
          <p:nvPr/>
        </p:nvSpPr>
        <p:spPr>
          <a:xfrm>
            <a:off x="1424095" y="3017336"/>
            <a:ext cx="979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 sz="20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4084682" y="4137922"/>
            <a:ext cx="13816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설계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3711436" y="4672633"/>
            <a:ext cx="24169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2018 07/05 ~  07/13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정의서 및 다이어그램 작성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"/>
          <p:cNvSpPr txBox="1"/>
          <p:nvPr/>
        </p:nvSpPr>
        <p:spPr>
          <a:xfrm>
            <a:off x="1274104" y="4137496"/>
            <a:ext cx="13816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분석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5"/>
          <p:cNvSpPr txBox="1"/>
          <p:nvPr/>
        </p:nvSpPr>
        <p:spPr>
          <a:xfrm>
            <a:off x="876279" y="4650663"/>
            <a:ext cx="239079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2018 06/25 ~  07/04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주제 선정 및 계획서 작성</a:t>
            </a:r>
            <a:endParaRPr/>
          </a:p>
        </p:txBody>
      </p:sp>
      <p:sp>
        <p:nvSpPr>
          <p:cNvPr id="313" name="Google Shape;313;p25"/>
          <p:cNvSpPr txBox="1"/>
          <p:nvPr/>
        </p:nvSpPr>
        <p:spPr>
          <a:xfrm>
            <a:off x="5000680" y="1516868"/>
            <a:ext cx="2175759" cy="461665"/>
          </a:xfrm>
          <a:prstGeom prst="rect">
            <a:avLst/>
          </a:prstGeom>
          <a:noFill/>
          <a:ln cap="flat" cmpd="sng" w="9525">
            <a:solidFill>
              <a:srgbClr val="D8E3E5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300" endPos="35000" fadeDir="5400000" kx="0" rotWithShape="0" algn="bl" stA="52000" stPos="0" sy="-100000" ky="0"/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일정 완성도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25"/>
          <p:cNvGrpSpPr/>
          <p:nvPr/>
        </p:nvGrpSpPr>
        <p:grpSpPr>
          <a:xfrm>
            <a:off x="6888212" y="2463188"/>
            <a:ext cx="1495406" cy="1495406"/>
            <a:chOff x="773387" y="2426235"/>
            <a:chExt cx="1809442" cy="1809442"/>
          </a:xfrm>
        </p:grpSpPr>
        <p:sp>
          <p:nvSpPr>
            <p:cNvPr id="316" name="Google Shape;316;p25"/>
            <p:cNvSpPr/>
            <p:nvPr/>
          </p:nvSpPr>
          <p:spPr>
            <a:xfrm>
              <a:off x="773387" y="2426235"/>
              <a:ext cx="1809442" cy="1809442"/>
            </a:xfrm>
            <a:prstGeom prst="pie">
              <a:avLst>
                <a:gd fmla="val 17879173" name="adj1"/>
                <a:gd fmla="val 16200000" name="adj2"/>
              </a:avLst>
            </a:prstGeom>
            <a:solidFill>
              <a:srgbClr val="6481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962455" y="2615303"/>
              <a:ext cx="1442103" cy="1442103"/>
            </a:xfrm>
            <a:prstGeom prst="ellipse">
              <a:avLst/>
            </a:prstGeom>
            <a:solidFill>
              <a:srgbClr val="EAE6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25"/>
          <p:cNvSpPr txBox="1"/>
          <p:nvPr/>
        </p:nvSpPr>
        <p:spPr>
          <a:xfrm>
            <a:off x="7148208" y="3020903"/>
            <a:ext cx="979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90%</a:t>
            </a:r>
            <a:endParaRPr sz="20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6973102" y="4141063"/>
            <a:ext cx="13816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구현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6523384" y="4633703"/>
            <a:ext cx="24169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2018 07/16 ~  08/08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기능, 디자인 구현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25"/>
          <p:cNvGrpSpPr/>
          <p:nvPr/>
        </p:nvGrpSpPr>
        <p:grpSpPr>
          <a:xfrm>
            <a:off x="9564740" y="2461724"/>
            <a:ext cx="1495406" cy="1495406"/>
            <a:chOff x="773387" y="2426235"/>
            <a:chExt cx="1809442" cy="1809442"/>
          </a:xfrm>
        </p:grpSpPr>
        <p:sp>
          <p:nvSpPr>
            <p:cNvPr id="322" name="Google Shape;322;p25"/>
            <p:cNvSpPr/>
            <p:nvPr/>
          </p:nvSpPr>
          <p:spPr>
            <a:xfrm>
              <a:off x="773387" y="2426235"/>
              <a:ext cx="1809442" cy="1809442"/>
            </a:xfrm>
            <a:prstGeom prst="pie">
              <a:avLst>
                <a:gd fmla="val 16151990" name="adj1"/>
                <a:gd fmla="val 16027142" name="adj2"/>
              </a:avLst>
            </a:prstGeom>
            <a:solidFill>
              <a:srgbClr val="6481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962455" y="2615303"/>
              <a:ext cx="1442103" cy="1442103"/>
            </a:xfrm>
            <a:prstGeom prst="ellipse">
              <a:avLst/>
            </a:prstGeom>
            <a:solidFill>
              <a:srgbClr val="EAE6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25"/>
          <p:cNvSpPr txBox="1"/>
          <p:nvPr/>
        </p:nvSpPr>
        <p:spPr>
          <a:xfrm>
            <a:off x="9824736" y="3019439"/>
            <a:ext cx="979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90%</a:t>
            </a:r>
            <a:endParaRPr sz="20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9649630" y="4139599"/>
            <a:ext cx="13816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테스트</a:t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25"/>
          <p:cNvGrpSpPr/>
          <p:nvPr/>
        </p:nvGrpSpPr>
        <p:grpSpPr>
          <a:xfrm rot="10291366">
            <a:off x="9592747" y="2461724"/>
            <a:ext cx="1495406" cy="1495406"/>
            <a:chOff x="773387" y="2426235"/>
            <a:chExt cx="1809442" cy="1809442"/>
          </a:xfrm>
        </p:grpSpPr>
        <p:sp>
          <p:nvSpPr>
            <p:cNvPr id="327" name="Google Shape;327;p25"/>
            <p:cNvSpPr/>
            <p:nvPr/>
          </p:nvSpPr>
          <p:spPr>
            <a:xfrm>
              <a:off x="773387" y="2426235"/>
              <a:ext cx="1809442" cy="1809442"/>
            </a:xfrm>
            <a:prstGeom prst="pie">
              <a:avLst>
                <a:gd fmla="val 3929349" name="adj1"/>
                <a:gd fmla="val 6302935" name="adj2"/>
              </a:avLst>
            </a:prstGeom>
            <a:solidFill>
              <a:srgbClr val="64818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962457" y="2615305"/>
              <a:ext cx="1442102" cy="1442103"/>
            </a:xfrm>
            <a:prstGeom prst="ellipse">
              <a:avLst/>
            </a:prstGeom>
            <a:solidFill>
              <a:srgbClr val="EAE6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25"/>
          <p:cNvSpPr txBox="1"/>
          <p:nvPr/>
        </p:nvSpPr>
        <p:spPr>
          <a:xfrm>
            <a:off x="9850468" y="3067955"/>
            <a:ext cx="9799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endParaRPr sz="20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9266587" y="4659794"/>
            <a:ext cx="24169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2018 08/09 ~  08/13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부족한 부분 보충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4120062" y="2784684"/>
            <a:ext cx="9764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36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5096511" y="2764208"/>
            <a:ext cx="40690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36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6"/>
          <p:cNvSpPr/>
          <p:nvPr/>
        </p:nvSpPr>
        <p:spPr>
          <a:xfrm>
            <a:off x="4896905" y="2954024"/>
            <a:ext cx="66257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26"/>
          <p:cNvGrpSpPr/>
          <p:nvPr/>
        </p:nvGrpSpPr>
        <p:grpSpPr>
          <a:xfrm rot="-970048">
            <a:off x="11440398" y="6232475"/>
            <a:ext cx="479425" cy="492125"/>
            <a:chOff x="1401" y="818"/>
            <a:chExt cx="302" cy="310"/>
          </a:xfrm>
        </p:grpSpPr>
        <p:sp>
          <p:nvSpPr>
            <p:cNvPr id="340" name="Google Shape;340;p26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26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26"/>
          <p:cNvCxnSpPr/>
          <p:nvPr/>
        </p:nvCxnSpPr>
        <p:spPr>
          <a:xfrm>
            <a:off x="11616565" y="0"/>
            <a:ext cx="0" cy="6369098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5" name="Google Shape;345;p26"/>
          <p:cNvCxnSpPr/>
          <p:nvPr/>
        </p:nvCxnSpPr>
        <p:spPr>
          <a:xfrm>
            <a:off x="12007326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70" y="1393848"/>
            <a:ext cx="11257658" cy="532458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7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7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요구사항 정의서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"/>
          <p:cNvSpPr/>
          <p:nvPr/>
        </p:nvSpPr>
        <p:spPr>
          <a:xfrm>
            <a:off x="0" y="0"/>
            <a:ext cx="12192000" cy="12648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8"/>
          <p:cNvSpPr txBox="1"/>
          <p:nvPr/>
        </p:nvSpPr>
        <p:spPr>
          <a:xfrm>
            <a:off x="256199" y="184187"/>
            <a:ext cx="67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8"/>
          <p:cNvSpPr txBox="1"/>
          <p:nvPr/>
        </p:nvSpPr>
        <p:spPr>
          <a:xfrm>
            <a:off x="929974" y="184187"/>
            <a:ext cx="379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327719" y="769680"/>
            <a:ext cx="314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</a:rPr>
              <a:t>ER 다이어그램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844305" y="291973"/>
            <a:ext cx="45600" cy="30750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28"/>
          <p:cNvPicPr preferRelativeResize="0"/>
          <p:nvPr/>
        </p:nvPicPr>
        <p:blipFill rotWithShape="1">
          <a:blip r:embed="rId3">
            <a:alphaModFix/>
          </a:blip>
          <a:srcRect b="5810" l="0" r="0" t="6416"/>
          <a:stretch/>
        </p:blipFill>
        <p:spPr>
          <a:xfrm>
            <a:off x="0" y="1264800"/>
            <a:ext cx="12192000" cy="559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9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9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클래스 다이어그램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9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4778"/>
            <a:ext cx="12191999" cy="559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0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정의서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64" y="1524000"/>
            <a:ext cx="4405028" cy="4821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99" y="2061634"/>
            <a:ext cx="52387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1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1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정의서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1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" y="2275417"/>
            <a:ext cx="5248275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2129" y="1761067"/>
            <a:ext cx="5248275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4"/>
          <p:cNvGrpSpPr/>
          <p:nvPr/>
        </p:nvGrpSpPr>
        <p:grpSpPr>
          <a:xfrm>
            <a:off x="5078304" y="2454716"/>
            <a:ext cx="1666065" cy="5041459"/>
            <a:chOff x="-240163" y="-282677"/>
            <a:chExt cx="2128090" cy="6439536"/>
          </a:xfrm>
        </p:grpSpPr>
        <p:cxnSp>
          <p:nvCxnSpPr>
            <p:cNvPr id="105" name="Google Shape;105;p14"/>
            <p:cNvCxnSpPr/>
            <p:nvPr/>
          </p:nvCxnSpPr>
          <p:spPr>
            <a:xfrm>
              <a:off x="835970" y="701882"/>
              <a:ext cx="0" cy="5454977"/>
            </a:xfrm>
            <a:prstGeom prst="straightConnector1">
              <a:avLst/>
            </a:prstGeom>
            <a:noFill/>
            <a:ln cap="flat" cmpd="sng" w="25400">
              <a:solidFill>
                <a:srgbClr val="565656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106" name="Google Shape;106;p14"/>
            <p:cNvSpPr/>
            <p:nvPr/>
          </p:nvSpPr>
          <p:spPr>
            <a:xfrm>
              <a:off x="-240163" y="-282677"/>
              <a:ext cx="2128090" cy="210702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47712" y="485815"/>
              <a:ext cx="1352339" cy="570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8314487" y="2614015"/>
            <a:ext cx="3248863" cy="1959239"/>
            <a:chOff x="0" y="879100"/>
            <a:chExt cx="5206950" cy="4031169"/>
          </a:xfrm>
        </p:grpSpPr>
        <p:sp>
          <p:nvSpPr>
            <p:cNvPr id="109" name="Google Shape;109;p14"/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Preparations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0" y="2410070"/>
              <a:ext cx="5057971" cy="2500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팀원 소개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주제 선정 이유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구현 목표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산출물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-"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개발환경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Google Shape;111;p14"/>
            <p:cNvGrpSpPr/>
            <p:nvPr/>
          </p:nvGrpSpPr>
          <p:grpSpPr>
            <a:xfrm>
              <a:off x="43160" y="1967464"/>
              <a:ext cx="4674924" cy="0"/>
              <a:chOff x="0" y="0"/>
              <a:chExt cx="4674923" cy="0"/>
            </a:xfrm>
          </p:grpSpPr>
          <p:cxnSp>
            <p:nvCxnSpPr>
              <p:cNvPr id="112" name="Google Shape;112;p14"/>
              <p:cNvCxnSpPr/>
              <p:nvPr/>
            </p:nvCxnSpPr>
            <p:spPr>
              <a:xfrm>
                <a:off x="0" y="0"/>
                <a:ext cx="4674923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E5E5E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" name="Google Shape;113;p14"/>
              <p:cNvCxnSpPr/>
              <p:nvPr/>
            </p:nvCxnSpPr>
            <p:spPr>
              <a:xfrm>
                <a:off x="12701" y="0"/>
                <a:ext cx="942922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14" name="Google Shape;114;p14"/>
          <p:cNvSpPr/>
          <p:nvPr/>
        </p:nvSpPr>
        <p:spPr>
          <a:xfrm rot="-8100000">
            <a:off x="7261034" y="3186747"/>
            <a:ext cx="211306" cy="21130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706804" y="1619250"/>
            <a:ext cx="2236421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1653703" y="2728537"/>
            <a:ext cx="20136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14"/>
          <p:cNvGrpSpPr/>
          <p:nvPr/>
        </p:nvGrpSpPr>
        <p:grpSpPr>
          <a:xfrm rot="-970048">
            <a:off x="1761377" y="2179395"/>
            <a:ext cx="479425" cy="492125"/>
            <a:chOff x="1401" y="818"/>
            <a:chExt cx="302" cy="310"/>
          </a:xfrm>
        </p:grpSpPr>
        <p:sp>
          <p:nvSpPr>
            <p:cNvPr id="118" name="Google Shape;118;p14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1" name="Google Shape;121;p14"/>
          <p:cNvCxnSpPr/>
          <p:nvPr/>
        </p:nvCxnSpPr>
        <p:spPr>
          <a:xfrm>
            <a:off x="1914542" y="0"/>
            <a:ext cx="6965" cy="2234728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2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2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정의서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2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" y="2044701"/>
            <a:ext cx="5248275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7788" y="2171701"/>
            <a:ext cx="522922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3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정의서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758" y="1809750"/>
            <a:ext cx="523875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2796" y="1895475"/>
            <a:ext cx="5248275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정의서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2132" y="1402041"/>
            <a:ext cx="5090828" cy="235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8266" y="3845592"/>
            <a:ext cx="5158561" cy="2621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522" y="1402041"/>
            <a:ext cx="4421717" cy="506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5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5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정의서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" y="1999192"/>
            <a:ext cx="5248275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6932" y="1928812"/>
            <a:ext cx="522922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정의서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6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" y="2166409"/>
            <a:ext cx="5238750" cy="352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7395" y="2166409"/>
            <a:ext cx="52482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7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테이블 정의서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7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" y="1566333"/>
            <a:ext cx="523875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6133" y="1955800"/>
            <a:ext cx="52387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8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8"/>
          <p:cNvSpPr txBox="1"/>
          <p:nvPr/>
        </p:nvSpPr>
        <p:spPr>
          <a:xfrm>
            <a:off x="327719" y="769680"/>
            <a:ext cx="31489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시퀀스 다이어그램(회원)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8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AppData\Local\Temp\_AZTMP1_\Member.png" id="474" name="Google Shape;4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4778"/>
            <a:ext cx="12191999" cy="559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9"/>
          <p:cNvSpPr txBox="1"/>
          <p:nvPr/>
        </p:nvSpPr>
        <p:spPr>
          <a:xfrm>
            <a:off x="327719" y="769680"/>
            <a:ext cx="31489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시퀀스 다이어그램(일반 경매)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9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AppData\Local\Temp\_AZTMP2_\commonBoard.png" id="484" name="Google Shape;4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264778"/>
            <a:ext cx="12191999" cy="559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0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0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327719" y="769680"/>
            <a:ext cx="31489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시퀀스 다이어그램(관리자 마이페이지)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0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AppData\Local\Temp\_AZTMP3_\MyPage(Admin).png" id="494" name="Google Shape;4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4778"/>
            <a:ext cx="12191998" cy="5593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1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1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327719" y="769680"/>
            <a:ext cx="31489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시퀀스 다이어그램(회원 마이페이지)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AppData\Local\Temp\_AZTMP4_\MyPage(User).png" id="504" name="Google Shape;50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4778"/>
            <a:ext cx="12191999" cy="559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5381968" y="3056362"/>
            <a:ext cx="1058736" cy="446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642134" y="-165528"/>
            <a:ext cx="2301466" cy="7109254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3805"/>
                </a:lnTo>
                <a:lnTo>
                  <a:pt x="0" y="10800"/>
                </a:lnTo>
                <a:lnTo>
                  <a:pt x="21600" y="17795"/>
                </a:lnTo>
                <a:lnTo>
                  <a:pt x="21600" y="21600"/>
                </a:lnTo>
              </a:path>
            </a:pathLst>
          </a:custGeom>
          <a:noFill/>
          <a:ln cap="flat" cmpd="sng" w="25400">
            <a:solidFill>
              <a:srgbClr val="56565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4335024" y="1777424"/>
            <a:ext cx="3199252" cy="3199252"/>
          </a:xfrm>
          <a:prstGeom prst="diamond">
            <a:avLst/>
          </a:prstGeom>
          <a:solidFill>
            <a:srgbClr val="E4B7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5201895" y="3143814"/>
            <a:ext cx="1418882" cy="446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5"/>
          <p:cNvGrpSpPr/>
          <p:nvPr/>
        </p:nvGrpSpPr>
        <p:grpSpPr>
          <a:xfrm>
            <a:off x="8164037" y="4730953"/>
            <a:ext cx="2530695" cy="1959239"/>
            <a:chOff x="0" y="879100"/>
            <a:chExt cx="5206950" cy="4031169"/>
          </a:xfrm>
        </p:grpSpPr>
        <p:sp>
          <p:nvSpPr>
            <p:cNvPr id="131" name="Google Shape;131;p15"/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Completion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0" y="2410070"/>
              <a:ext cx="5057971" cy="2500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작품 시연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5"/>
          <p:cNvSpPr/>
          <p:nvPr/>
        </p:nvSpPr>
        <p:spPr>
          <a:xfrm rot="-8100000">
            <a:off x="7158209" y="5303685"/>
            <a:ext cx="211306" cy="21130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15"/>
          <p:cNvGrpSpPr/>
          <p:nvPr/>
        </p:nvGrpSpPr>
        <p:grpSpPr>
          <a:xfrm>
            <a:off x="895895" y="575665"/>
            <a:ext cx="3255871" cy="1586511"/>
            <a:chOff x="0" y="879100"/>
            <a:chExt cx="5206951" cy="3264274"/>
          </a:xfrm>
        </p:grpSpPr>
        <p:sp>
          <p:nvSpPr>
            <p:cNvPr id="135" name="Google Shape;135;p15"/>
            <p:cNvSpPr/>
            <p:nvPr/>
          </p:nvSpPr>
          <p:spPr>
            <a:xfrm>
              <a:off x="0" y="879100"/>
              <a:ext cx="5206951" cy="873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Explanation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0" y="2410072"/>
              <a:ext cx="5057971" cy="17333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시스템 주요코드 설명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15"/>
          <p:cNvSpPr/>
          <p:nvPr/>
        </p:nvSpPr>
        <p:spPr>
          <a:xfrm rot="-8100000">
            <a:off x="4401522" y="1064683"/>
            <a:ext cx="211306" cy="21130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2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2"/>
          <p:cNvSpPr txBox="1"/>
          <p:nvPr/>
        </p:nvSpPr>
        <p:spPr>
          <a:xfrm>
            <a:off x="327719" y="769680"/>
            <a:ext cx="31489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시퀀스 다이어그램(게시판)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2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AppData\Local\Temp\_AZTMP5_\OtherBoard.png" id="514" name="Google Shape;51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4778"/>
            <a:ext cx="12192000" cy="559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3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3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3"/>
          <p:cNvSpPr txBox="1"/>
          <p:nvPr/>
        </p:nvSpPr>
        <p:spPr>
          <a:xfrm>
            <a:off x="327719" y="769680"/>
            <a:ext cx="31489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시퀀스 다이어그램(특별 경매)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AppData\Local\Temp\_AZTMP6_\specialAction.png" id="524" name="Google Shape;5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264778"/>
            <a:ext cx="12191999" cy="559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4"/>
          <p:cNvSpPr txBox="1"/>
          <p:nvPr/>
        </p:nvSpPr>
        <p:spPr>
          <a:xfrm>
            <a:off x="327719" y="769680"/>
            <a:ext cx="31489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시퀀스 다이어그램(특별 경매 게시판)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AppData\Local\Temp\_AZTMP7_\specialBoard.png" id="534" name="Google Shape;5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4778"/>
            <a:ext cx="12192000" cy="559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5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5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5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5"/>
          <p:cNvSpPr txBox="1"/>
          <p:nvPr/>
        </p:nvSpPr>
        <p:spPr>
          <a:xfrm>
            <a:off x="4514959" y="6530429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543" name="Google Shape;543;p45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544" name="Google Shape;544;p45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545" name="Google Shape;545;p45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546" name="Google Shape;546;p45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 txBox="1"/>
          <p:nvPr/>
        </p:nvSpPr>
        <p:spPr>
          <a:xfrm>
            <a:off x="1260686" y="1766058"/>
            <a:ext cx="1267802" cy="369332"/>
          </a:xfrm>
          <a:prstGeom prst="rect">
            <a:avLst/>
          </a:prstGeom>
          <a:noFill/>
          <a:ln cap="flat" cmpd="dbl" w="762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</a:t>
            </a:r>
            <a:endParaRPr/>
          </a:p>
        </p:txBody>
      </p:sp>
      <p:sp>
        <p:nvSpPr>
          <p:cNvPr id="548" name="Google Shape;548;p45"/>
          <p:cNvSpPr txBox="1"/>
          <p:nvPr/>
        </p:nvSpPr>
        <p:spPr>
          <a:xfrm>
            <a:off x="3268264" y="1767491"/>
            <a:ext cx="141237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실시간채팅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5"/>
          <p:cNvSpPr txBox="1"/>
          <p:nvPr/>
        </p:nvSpPr>
        <p:spPr>
          <a:xfrm>
            <a:off x="3265543" y="5281830"/>
            <a:ext cx="1578061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고객센터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5"/>
          <p:cNvCxnSpPr>
            <a:stCxn id="547" idx="3"/>
            <a:endCxn id="548" idx="1"/>
          </p:cNvCxnSpPr>
          <p:nvPr/>
        </p:nvCxnSpPr>
        <p:spPr>
          <a:xfrm>
            <a:off x="2528488" y="1950724"/>
            <a:ext cx="739800" cy="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51" name="Google Shape;551;p45"/>
          <p:cNvSpPr txBox="1"/>
          <p:nvPr/>
        </p:nvSpPr>
        <p:spPr>
          <a:xfrm>
            <a:off x="3268264" y="2680236"/>
            <a:ext cx="141237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특별물품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3268264" y="4030326"/>
            <a:ext cx="1575340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관리자페이지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3" name="Google Shape;553;p45"/>
          <p:cNvCxnSpPr>
            <a:stCxn id="547" idx="3"/>
            <a:endCxn id="551" idx="1"/>
          </p:cNvCxnSpPr>
          <p:nvPr/>
        </p:nvCxnSpPr>
        <p:spPr>
          <a:xfrm>
            <a:off x="2528488" y="1950724"/>
            <a:ext cx="739800" cy="914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54" name="Google Shape;554;p45"/>
          <p:cNvCxnSpPr>
            <a:endCxn id="552" idx="1"/>
          </p:cNvCxnSpPr>
          <p:nvPr/>
        </p:nvCxnSpPr>
        <p:spPr>
          <a:xfrm flipH="1" rot="-5400000">
            <a:off x="2408314" y="3355042"/>
            <a:ext cx="1350000" cy="3699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55" name="Google Shape;555;p45"/>
          <p:cNvCxnSpPr>
            <a:endCxn id="549" idx="1"/>
          </p:cNvCxnSpPr>
          <p:nvPr/>
        </p:nvCxnSpPr>
        <p:spPr>
          <a:xfrm flipH="1" rot="-5400000">
            <a:off x="2456143" y="4657096"/>
            <a:ext cx="1251600" cy="3672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56" name="Google Shape;556;p45"/>
          <p:cNvSpPr txBox="1"/>
          <p:nvPr/>
        </p:nvSpPr>
        <p:spPr>
          <a:xfrm>
            <a:off x="5498300" y="2680236"/>
            <a:ext cx="1590557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특별물품검증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5"/>
          <p:cNvSpPr txBox="1"/>
          <p:nvPr/>
        </p:nvSpPr>
        <p:spPr>
          <a:xfrm>
            <a:off x="7815993" y="2680235"/>
            <a:ext cx="2179033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특별물품 검증완료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5"/>
          <p:cNvSpPr txBox="1"/>
          <p:nvPr/>
        </p:nvSpPr>
        <p:spPr>
          <a:xfrm>
            <a:off x="5498300" y="3439481"/>
            <a:ext cx="2043237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캐쉬충전,반환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5"/>
          <p:cNvSpPr txBox="1"/>
          <p:nvPr/>
        </p:nvSpPr>
        <p:spPr>
          <a:xfrm>
            <a:off x="5498299" y="3981455"/>
            <a:ext cx="20432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벌점주기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5"/>
          <p:cNvSpPr txBox="1"/>
          <p:nvPr/>
        </p:nvSpPr>
        <p:spPr>
          <a:xfrm>
            <a:off x="5498300" y="4523689"/>
            <a:ext cx="2043237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회원강제탈퇴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5"/>
          <p:cNvSpPr txBox="1"/>
          <p:nvPr/>
        </p:nvSpPr>
        <p:spPr>
          <a:xfrm>
            <a:off x="5498300" y="5155631"/>
            <a:ext cx="1590557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공지사항등록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45"/>
          <p:cNvSpPr txBox="1"/>
          <p:nvPr/>
        </p:nvSpPr>
        <p:spPr>
          <a:xfrm>
            <a:off x="5498300" y="5725939"/>
            <a:ext cx="1590557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FAQ등록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45"/>
          <p:cNvCxnSpPr>
            <a:stCxn id="556" idx="3"/>
            <a:endCxn id="557" idx="1"/>
          </p:cNvCxnSpPr>
          <p:nvPr/>
        </p:nvCxnSpPr>
        <p:spPr>
          <a:xfrm>
            <a:off x="7088857" y="2864902"/>
            <a:ext cx="727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64" name="Google Shape;564;p45"/>
          <p:cNvCxnSpPr/>
          <p:nvPr/>
        </p:nvCxnSpPr>
        <p:spPr>
          <a:xfrm>
            <a:off x="4680642" y="2864904"/>
            <a:ext cx="727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65" name="Google Shape;565;p45"/>
          <p:cNvCxnSpPr>
            <a:stCxn id="552" idx="3"/>
            <a:endCxn id="558" idx="1"/>
          </p:cNvCxnSpPr>
          <p:nvPr/>
        </p:nvCxnSpPr>
        <p:spPr>
          <a:xfrm flipH="1" rot="10800000">
            <a:off x="4843604" y="3624292"/>
            <a:ext cx="654600" cy="590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66" name="Google Shape;566;p45"/>
          <p:cNvCxnSpPr>
            <a:endCxn id="560" idx="1"/>
          </p:cNvCxnSpPr>
          <p:nvPr/>
        </p:nvCxnSpPr>
        <p:spPr>
          <a:xfrm flipH="1" rot="-5400000">
            <a:off x="5087900" y="4297955"/>
            <a:ext cx="493500" cy="3273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67" name="Google Shape;567;p45"/>
          <p:cNvCxnSpPr/>
          <p:nvPr/>
        </p:nvCxnSpPr>
        <p:spPr>
          <a:xfrm>
            <a:off x="5170952" y="4213544"/>
            <a:ext cx="236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68" name="Google Shape;568;p45"/>
          <p:cNvCxnSpPr>
            <a:stCxn id="549" idx="3"/>
            <a:endCxn id="561" idx="1"/>
          </p:cNvCxnSpPr>
          <p:nvPr/>
        </p:nvCxnSpPr>
        <p:spPr>
          <a:xfrm flipH="1" rot="10800000">
            <a:off x="4843604" y="5340196"/>
            <a:ext cx="654600" cy="12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569" name="Google Shape;569;p45"/>
          <p:cNvCxnSpPr>
            <a:endCxn id="562" idx="1"/>
          </p:cNvCxnSpPr>
          <p:nvPr/>
        </p:nvCxnSpPr>
        <p:spPr>
          <a:xfrm flipH="1" rot="-5400000">
            <a:off x="5112650" y="5524955"/>
            <a:ext cx="444000" cy="3273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570" name="Google Shape;570;p45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>
            <a:off x="327719" y="769680"/>
            <a:ext cx="31489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유스케이스 다이어그램(관리자)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6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6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6"/>
          <p:cNvSpPr txBox="1"/>
          <p:nvPr/>
        </p:nvSpPr>
        <p:spPr>
          <a:xfrm>
            <a:off x="4514959" y="6530429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580" name="Google Shape;580;p46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581" name="Google Shape;581;p46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582" name="Google Shape;582;p46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583" name="Google Shape;583;p46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6"/>
          <p:cNvSpPr txBox="1"/>
          <p:nvPr/>
        </p:nvSpPr>
        <p:spPr>
          <a:xfrm>
            <a:off x="1260686" y="1766058"/>
            <a:ext cx="1267802" cy="369332"/>
          </a:xfrm>
          <a:prstGeom prst="rect">
            <a:avLst/>
          </a:prstGeom>
          <a:noFill/>
          <a:ln cap="flat" cmpd="dbl" w="762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6"/>
          <p:cNvSpPr txBox="1"/>
          <p:nvPr/>
        </p:nvSpPr>
        <p:spPr>
          <a:xfrm>
            <a:off x="3268264" y="1767491"/>
            <a:ext cx="1267802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6"/>
          <p:cNvSpPr txBox="1"/>
          <p:nvPr/>
        </p:nvSpPr>
        <p:spPr>
          <a:xfrm>
            <a:off x="4968110" y="1770132"/>
            <a:ext cx="1267802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약관동의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6"/>
          <p:cNvSpPr txBox="1"/>
          <p:nvPr/>
        </p:nvSpPr>
        <p:spPr>
          <a:xfrm>
            <a:off x="6621063" y="2073452"/>
            <a:ext cx="2053247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주소 확인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6"/>
          <p:cNvSpPr txBox="1"/>
          <p:nvPr/>
        </p:nvSpPr>
        <p:spPr>
          <a:xfrm>
            <a:off x="6621062" y="1455118"/>
            <a:ext cx="2053247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중복검사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6"/>
          <p:cNvSpPr txBox="1"/>
          <p:nvPr/>
        </p:nvSpPr>
        <p:spPr>
          <a:xfrm>
            <a:off x="3268264" y="4211582"/>
            <a:ext cx="1267802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 txBox="1"/>
          <p:nvPr/>
        </p:nvSpPr>
        <p:spPr>
          <a:xfrm>
            <a:off x="5196701" y="2594365"/>
            <a:ext cx="1833439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일반물품등록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6"/>
          <p:cNvSpPr txBox="1"/>
          <p:nvPr/>
        </p:nvSpPr>
        <p:spPr>
          <a:xfrm>
            <a:off x="5196702" y="3094045"/>
            <a:ext cx="18334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특별물품등록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6"/>
          <p:cNvSpPr txBox="1"/>
          <p:nvPr/>
        </p:nvSpPr>
        <p:spPr>
          <a:xfrm>
            <a:off x="5196702" y="3612997"/>
            <a:ext cx="18334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경매장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 txBox="1"/>
          <p:nvPr/>
        </p:nvSpPr>
        <p:spPr>
          <a:xfrm>
            <a:off x="5196702" y="4122664"/>
            <a:ext cx="18334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후기 게시판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 txBox="1"/>
          <p:nvPr/>
        </p:nvSpPr>
        <p:spPr>
          <a:xfrm>
            <a:off x="5196702" y="4667870"/>
            <a:ext cx="18334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실시간 채팅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 txBox="1"/>
          <p:nvPr/>
        </p:nvSpPr>
        <p:spPr>
          <a:xfrm>
            <a:off x="5196702" y="5194570"/>
            <a:ext cx="18334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 txBox="1"/>
          <p:nvPr/>
        </p:nvSpPr>
        <p:spPr>
          <a:xfrm>
            <a:off x="3286370" y="6163406"/>
            <a:ext cx="1267802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로그아웃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 txBox="1"/>
          <p:nvPr/>
        </p:nvSpPr>
        <p:spPr>
          <a:xfrm>
            <a:off x="5196701" y="5728904"/>
            <a:ext cx="18334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고객센터</a:t>
            </a:r>
            <a:endParaRPr/>
          </a:p>
        </p:txBody>
      </p:sp>
      <p:sp>
        <p:nvSpPr>
          <p:cNvPr id="598" name="Google Shape;598;p46"/>
          <p:cNvSpPr txBox="1"/>
          <p:nvPr/>
        </p:nvSpPr>
        <p:spPr>
          <a:xfrm>
            <a:off x="7547641" y="2594365"/>
            <a:ext cx="1833439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사진첨부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"/>
          <p:cNvSpPr txBox="1"/>
          <p:nvPr/>
        </p:nvSpPr>
        <p:spPr>
          <a:xfrm>
            <a:off x="7559567" y="3092828"/>
            <a:ext cx="18334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사진첨부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6"/>
          <p:cNvSpPr txBox="1"/>
          <p:nvPr/>
        </p:nvSpPr>
        <p:spPr>
          <a:xfrm>
            <a:off x="7559567" y="3611780"/>
            <a:ext cx="18334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경매장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 txBox="1"/>
          <p:nvPr/>
        </p:nvSpPr>
        <p:spPr>
          <a:xfrm>
            <a:off x="7559567" y="4121447"/>
            <a:ext cx="18334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글등록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6"/>
          <p:cNvSpPr txBox="1"/>
          <p:nvPr/>
        </p:nvSpPr>
        <p:spPr>
          <a:xfrm>
            <a:off x="7541456" y="4667870"/>
            <a:ext cx="18334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정보수정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6"/>
          <p:cNvSpPr txBox="1"/>
          <p:nvPr/>
        </p:nvSpPr>
        <p:spPr>
          <a:xfrm>
            <a:off x="7559567" y="5193353"/>
            <a:ext cx="1833438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캐쉬충전요청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6"/>
          <p:cNvSpPr txBox="1"/>
          <p:nvPr/>
        </p:nvSpPr>
        <p:spPr>
          <a:xfrm>
            <a:off x="7559565" y="5727687"/>
            <a:ext cx="1991799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공지사항 글읽기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>
            <a:off x="7559567" y="6213164"/>
            <a:ext cx="1991799" cy="369332"/>
          </a:xfrm>
          <a:prstGeom prst="rect">
            <a:avLst/>
          </a:prstGeom>
          <a:noFill/>
          <a:ln cap="rnd" cmpd="sng" w="25400">
            <a:solidFill>
              <a:srgbClr val="B7CF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FAQ 글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Google Shape;606;p46"/>
          <p:cNvCxnSpPr>
            <a:stCxn id="584" idx="2"/>
            <a:endCxn id="589" idx="1"/>
          </p:cNvCxnSpPr>
          <p:nvPr/>
        </p:nvCxnSpPr>
        <p:spPr>
          <a:xfrm flipH="1" rot="-5400000">
            <a:off x="1451037" y="2578940"/>
            <a:ext cx="2260800" cy="13737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07" name="Google Shape;607;p46"/>
          <p:cNvCxnSpPr>
            <a:stCxn id="584" idx="3"/>
            <a:endCxn id="585" idx="1"/>
          </p:cNvCxnSpPr>
          <p:nvPr/>
        </p:nvCxnSpPr>
        <p:spPr>
          <a:xfrm>
            <a:off x="2528488" y="1950724"/>
            <a:ext cx="739800" cy="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08" name="Google Shape;608;p46"/>
          <p:cNvCxnSpPr>
            <a:endCxn id="596" idx="1"/>
          </p:cNvCxnSpPr>
          <p:nvPr/>
        </p:nvCxnSpPr>
        <p:spPr>
          <a:xfrm flipH="1" rot="-5400000">
            <a:off x="1614620" y="4676322"/>
            <a:ext cx="1951800" cy="1391700"/>
          </a:xfrm>
          <a:prstGeom prst="bent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09" name="Google Shape;609;p46"/>
          <p:cNvCxnSpPr>
            <a:stCxn id="585" idx="3"/>
            <a:endCxn id="586" idx="1"/>
          </p:cNvCxnSpPr>
          <p:nvPr/>
        </p:nvCxnSpPr>
        <p:spPr>
          <a:xfrm>
            <a:off x="4536066" y="1952157"/>
            <a:ext cx="432000" cy="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0" name="Google Shape;610;p46"/>
          <p:cNvCxnSpPr>
            <a:stCxn id="586" idx="3"/>
            <a:endCxn id="588" idx="1"/>
          </p:cNvCxnSpPr>
          <p:nvPr/>
        </p:nvCxnSpPr>
        <p:spPr>
          <a:xfrm flipH="1" rot="10800000">
            <a:off x="6235912" y="1639798"/>
            <a:ext cx="385200" cy="31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1" name="Google Shape;611;p46"/>
          <p:cNvCxnSpPr>
            <a:stCxn id="586" idx="3"/>
            <a:endCxn id="587" idx="1"/>
          </p:cNvCxnSpPr>
          <p:nvPr/>
        </p:nvCxnSpPr>
        <p:spPr>
          <a:xfrm>
            <a:off x="6235912" y="1954798"/>
            <a:ext cx="385200" cy="30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2" name="Google Shape;612;p46"/>
          <p:cNvCxnSpPr>
            <a:stCxn id="589" idx="3"/>
            <a:endCxn id="590" idx="1"/>
          </p:cNvCxnSpPr>
          <p:nvPr/>
        </p:nvCxnSpPr>
        <p:spPr>
          <a:xfrm flipH="1" rot="10800000">
            <a:off x="4536066" y="2778948"/>
            <a:ext cx="660600" cy="1617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3" name="Google Shape;613;p46"/>
          <p:cNvCxnSpPr>
            <a:stCxn id="589" idx="3"/>
            <a:endCxn id="597" idx="1"/>
          </p:cNvCxnSpPr>
          <p:nvPr/>
        </p:nvCxnSpPr>
        <p:spPr>
          <a:xfrm>
            <a:off x="4536066" y="4396248"/>
            <a:ext cx="660600" cy="1517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4" name="Google Shape;614;p46"/>
          <p:cNvCxnSpPr>
            <a:endCxn id="591" idx="1"/>
          </p:cNvCxnSpPr>
          <p:nvPr/>
        </p:nvCxnSpPr>
        <p:spPr>
          <a:xfrm>
            <a:off x="4866402" y="3278711"/>
            <a:ext cx="330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5" name="Google Shape;615;p46"/>
          <p:cNvCxnSpPr/>
          <p:nvPr/>
        </p:nvCxnSpPr>
        <p:spPr>
          <a:xfrm>
            <a:off x="4853623" y="3796446"/>
            <a:ext cx="33031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6" name="Google Shape;616;p46"/>
          <p:cNvCxnSpPr/>
          <p:nvPr/>
        </p:nvCxnSpPr>
        <p:spPr>
          <a:xfrm>
            <a:off x="4853622" y="4307330"/>
            <a:ext cx="33031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7" name="Google Shape;617;p46"/>
          <p:cNvCxnSpPr/>
          <p:nvPr/>
        </p:nvCxnSpPr>
        <p:spPr>
          <a:xfrm>
            <a:off x="4866383" y="4852536"/>
            <a:ext cx="33031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8" name="Google Shape;618;p46"/>
          <p:cNvCxnSpPr/>
          <p:nvPr/>
        </p:nvCxnSpPr>
        <p:spPr>
          <a:xfrm>
            <a:off x="4866383" y="5379236"/>
            <a:ext cx="33031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19" name="Google Shape;619;p46"/>
          <p:cNvCxnSpPr>
            <a:endCxn id="598" idx="1"/>
          </p:cNvCxnSpPr>
          <p:nvPr/>
        </p:nvCxnSpPr>
        <p:spPr>
          <a:xfrm>
            <a:off x="7030141" y="2779031"/>
            <a:ext cx="517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20" name="Google Shape;620;p46"/>
          <p:cNvCxnSpPr>
            <a:endCxn id="599" idx="1"/>
          </p:cNvCxnSpPr>
          <p:nvPr/>
        </p:nvCxnSpPr>
        <p:spPr>
          <a:xfrm>
            <a:off x="7030067" y="3265794"/>
            <a:ext cx="529500" cy="1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21" name="Google Shape;621;p46"/>
          <p:cNvCxnSpPr>
            <a:endCxn id="600" idx="1"/>
          </p:cNvCxnSpPr>
          <p:nvPr/>
        </p:nvCxnSpPr>
        <p:spPr>
          <a:xfrm>
            <a:off x="7035467" y="3796446"/>
            <a:ext cx="524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22" name="Google Shape;622;p46"/>
          <p:cNvCxnSpPr>
            <a:endCxn id="601" idx="1"/>
          </p:cNvCxnSpPr>
          <p:nvPr/>
        </p:nvCxnSpPr>
        <p:spPr>
          <a:xfrm flipH="1" rot="10800000">
            <a:off x="7035467" y="4306113"/>
            <a:ext cx="5241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23" name="Google Shape;623;p46"/>
          <p:cNvCxnSpPr>
            <a:endCxn id="602" idx="1"/>
          </p:cNvCxnSpPr>
          <p:nvPr/>
        </p:nvCxnSpPr>
        <p:spPr>
          <a:xfrm>
            <a:off x="7034456" y="4852536"/>
            <a:ext cx="50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24" name="Google Shape;624;p46"/>
          <p:cNvCxnSpPr>
            <a:endCxn id="603" idx="1"/>
          </p:cNvCxnSpPr>
          <p:nvPr/>
        </p:nvCxnSpPr>
        <p:spPr>
          <a:xfrm flipH="1" rot="10800000">
            <a:off x="7035467" y="5378019"/>
            <a:ext cx="5241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25" name="Google Shape;625;p46"/>
          <p:cNvCxnSpPr>
            <a:endCxn id="604" idx="1"/>
          </p:cNvCxnSpPr>
          <p:nvPr/>
        </p:nvCxnSpPr>
        <p:spPr>
          <a:xfrm flipH="1" rot="10800000">
            <a:off x="7035465" y="5912353"/>
            <a:ext cx="524100" cy="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26" name="Google Shape;626;p46"/>
          <p:cNvCxnSpPr/>
          <p:nvPr/>
        </p:nvCxnSpPr>
        <p:spPr>
          <a:xfrm>
            <a:off x="5018783" y="3431111"/>
            <a:ext cx="330319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627" name="Google Shape;627;p46"/>
          <p:cNvCxnSpPr>
            <a:stCxn id="597" idx="3"/>
            <a:endCxn id="605" idx="1"/>
          </p:cNvCxnSpPr>
          <p:nvPr/>
        </p:nvCxnSpPr>
        <p:spPr>
          <a:xfrm>
            <a:off x="7030139" y="5913570"/>
            <a:ext cx="529500" cy="48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628" name="Google Shape;628;p46"/>
          <p:cNvSpPr txBox="1"/>
          <p:nvPr/>
        </p:nvSpPr>
        <p:spPr>
          <a:xfrm>
            <a:off x="929974" y="184187"/>
            <a:ext cx="37960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산출물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 txBox="1"/>
          <p:nvPr/>
        </p:nvSpPr>
        <p:spPr>
          <a:xfrm>
            <a:off x="327719" y="769680"/>
            <a:ext cx="31489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유스케이스 다이어그램(회원)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7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4551589" y="2784684"/>
            <a:ext cx="9764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36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7"/>
          <p:cNvSpPr txBox="1"/>
          <p:nvPr/>
        </p:nvSpPr>
        <p:spPr>
          <a:xfrm>
            <a:off x="5528038" y="2764208"/>
            <a:ext cx="22592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개발 환경</a:t>
            </a:r>
            <a:endParaRPr sz="36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7"/>
          <p:cNvSpPr/>
          <p:nvPr/>
        </p:nvSpPr>
        <p:spPr>
          <a:xfrm>
            <a:off x="5328431" y="2954024"/>
            <a:ext cx="66257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8" name="Google Shape;638;p47"/>
          <p:cNvGrpSpPr/>
          <p:nvPr/>
        </p:nvGrpSpPr>
        <p:grpSpPr>
          <a:xfrm rot="-970048">
            <a:off x="11440398" y="6232475"/>
            <a:ext cx="479425" cy="492125"/>
            <a:chOff x="1401" y="818"/>
            <a:chExt cx="302" cy="310"/>
          </a:xfrm>
        </p:grpSpPr>
        <p:sp>
          <p:nvSpPr>
            <p:cNvPr id="639" name="Google Shape;639;p47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4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" name="Google Shape;643;p47"/>
          <p:cNvCxnSpPr/>
          <p:nvPr/>
        </p:nvCxnSpPr>
        <p:spPr>
          <a:xfrm>
            <a:off x="11616565" y="0"/>
            <a:ext cx="0" cy="6369098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4" name="Google Shape;644;p47"/>
          <p:cNvCxnSpPr/>
          <p:nvPr/>
        </p:nvCxnSpPr>
        <p:spPr>
          <a:xfrm>
            <a:off x="12007326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8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8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개발환경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8"/>
          <p:cNvSpPr txBox="1"/>
          <p:nvPr/>
        </p:nvSpPr>
        <p:spPr>
          <a:xfrm>
            <a:off x="327718" y="769680"/>
            <a:ext cx="194952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프로젝트에 사용된 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8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8"/>
          <p:cNvSpPr/>
          <p:nvPr/>
        </p:nvSpPr>
        <p:spPr>
          <a:xfrm>
            <a:off x="1780162" y="1974715"/>
            <a:ext cx="8638161" cy="3618689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48"/>
          <p:cNvCxnSpPr/>
          <p:nvPr/>
        </p:nvCxnSpPr>
        <p:spPr>
          <a:xfrm rot="10800000">
            <a:off x="6089092" y="1702342"/>
            <a:ext cx="0" cy="4134254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6" name="Google Shape;656;p48"/>
          <p:cNvCxnSpPr/>
          <p:nvPr/>
        </p:nvCxnSpPr>
        <p:spPr>
          <a:xfrm>
            <a:off x="1546698" y="379378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57" name="Google Shape;657;p48"/>
          <p:cNvSpPr/>
          <p:nvPr/>
        </p:nvSpPr>
        <p:spPr>
          <a:xfrm>
            <a:off x="4445386" y="3198630"/>
            <a:ext cx="1545372" cy="565973"/>
          </a:xfrm>
          <a:prstGeom prst="roundRect">
            <a:avLst>
              <a:gd fmla="val 16667" name="adj"/>
            </a:avLst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운영체제</a:t>
            </a:r>
            <a:endParaRPr/>
          </a:p>
        </p:txBody>
      </p:sp>
      <p:sp>
        <p:nvSpPr>
          <p:cNvPr id="658" name="Google Shape;658;p48"/>
          <p:cNvSpPr/>
          <p:nvPr/>
        </p:nvSpPr>
        <p:spPr>
          <a:xfrm>
            <a:off x="6170429" y="3189789"/>
            <a:ext cx="1506321" cy="565973"/>
          </a:xfrm>
          <a:prstGeom prst="roundRect">
            <a:avLst>
              <a:gd fmla="val 16667" name="adj"/>
            </a:avLst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개발도구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8"/>
          <p:cNvSpPr/>
          <p:nvPr/>
        </p:nvSpPr>
        <p:spPr>
          <a:xfrm>
            <a:off x="4445386" y="3842432"/>
            <a:ext cx="1540510" cy="565973"/>
          </a:xfrm>
          <a:prstGeom prst="roundRect">
            <a:avLst>
              <a:gd fmla="val 16667" name="adj"/>
            </a:avLst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개발언어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8"/>
          <p:cNvSpPr/>
          <p:nvPr/>
        </p:nvSpPr>
        <p:spPr>
          <a:xfrm>
            <a:off x="6172201" y="3851278"/>
            <a:ext cx="1504549" cy="565973"/>
          </a:xfrm>
          <a:prstGeom prst="roundRect">
            <a:avLst>
              <a:gd fmla="val 16667" name="adj"/>
            </a:avLst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디자인 도구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8"/>
          <p:cNvSpPr txBox="1"/>
          <p:nvPr/>
        </p:nvSpPr>
        <p:spPr>
          <a:xfrm>
            <a:off x="2251535" y="2329851"/>
            <a:ext cx="17957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Window10 64bit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8"/>
          <p:cNvSpPr txBox="1"/>
          <p:nvPr/>
        </p:nvSpPr>
        <p:spPr>
          <a:xfrm>
            <a:off x="6630704" y="2092409"/>
            <a:ext cx="378761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Spring, JQuery3.3.1, Eclipse EE,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DBMS Oracle Express Edition 11g Release 2, Apache Tomcat 8.5 64bit,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Mybatis, BOOTSTRAP, JSTL, JDBC, AJAX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8"/>
          <p:cNvSpPr txBox="1"/>
          <p:nvPr/>
        </p:nvSpPr>
        <p:spPr>
          <a:xfrm>
            <a:off x="2198524" y="4797095"/>
            <a:ext cx="32381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Java, JavaScript, HTML, CSS, SQL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8"/>
          <p:cNvSpPr txBox="1"/>
          <p:nvPr/>
        </p:nvSpPr>
        <p:spPr>
          <a:xfrm>
            <a:off x="8228566" y="4822828"/>
            <a:ext cx="17701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Photoshop 64bit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java" id="666" name="Google Shape;6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461" y="3518341"/>
            <a:ext cx="1463420" cy="1463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indows 10" id="667" name="Google Shape;66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5800" y="1578911"/>
            <a:ext cx="2104958" cy="395804"/>
          </a:xfrm>
          <a:prstGeom prst="rect">
            <a:avLst/>
          </a:prstGeom>
          <a:noFill/>
          <a:ln>
            <a:noFill/>
          </a:ln>
        </p:spPr>
      </p:pic>
      <p:sp>
        <p:nvSpPr>
          <p:cNvPr descr="Image result for ì´í´ë¦½ì¤" id="668" name="Google Shape;668;p48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669" name="Google Shape;669;p48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670" name="Google Shape;670;p48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671" name="Google Shape;671;p48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ì´í´ë¦½ì¤" id="672" name="Google Shape;67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9986879" y="4735073"/>
            <a:ext cx="1184999" cy="531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omcat" id="673" name="Google Shape;67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5612" y="4920339"/>
            <a:ext cx="3260030" cy="1832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9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9"/>
          <p:cNvSpPr txBox="1"/>
          <p:nvPr/>
        </p:nvSpPr>
        <p:spPr>
          <a:xfrm>
            <a:off x="4551589" y="2784684"/>
            <a:ext cx="9764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36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9"/>
          <p:cNvSpPr txBox="1"/>
          <p:nvPr/>
        </p:nvSpPr>
        <p:spPr>
          <a:xfrm>
            <a:off x="5528038" y="2764208"/>
            <a:ext cx="26253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 sz="36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9"/>
          <p:cNvSpPr/>
          <p:nvPr/>
        </p:nvSpPr>
        <p:spPr>
          <a:xfrm>
            <a:off x="5328431" y="2954024"/>
            <a:ext cx="66257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49"/>
          <p:cNvGrpSpPr/>
          <p:nvPr/>
        </p:nvGrpSpPr>
        <p:grpSpPr>
          <a:xfrm rot="-970048">
            <a:off x="11440398" y="6232475"/>
            <a:ext cx="479425" cy="492125"/>
            <a:chOff x="1401" y="818"/>
            <a:chExt cx="302" cy="310"/>
          </a:xfrm>
        </p:grpSpPr>
        <p:sp>
          <p:nvSpPr>
            <p:cNvPr id="683" name="Google Shape;683;p49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49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49"/>
          <p:cNvCxnSpPr/>
          <p:nvPr/>
        </p:nvCxnSpPr>
        <p:spPr>
          <a:xfrm>
            <a:off x="11616565" y="0"/>
            <a:ext cx="0" cy="6369098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8" name="Google Shape;688;p49"/>
          <p:cNvCxnSpPr/>
          <p:nvPr/>
        </p:nvCxnSpPr>
        <p:spPr>
          <a:xfrm>
            <a:off x="12007326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0"/>
          <p:cNvSpPr/>
          <p:nvPr/>
        </p:nvSpPr>
        <p:spPr>
          <a:xfrm>
            <a:off x="0" y="0"/>
            <a:ext cx="12191760" cy="12643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0"/>
          <p:cNvSpPr/>
          <p:nvPr/>
        </p:nvSpPr>
        <p:spPr>
          <a:xfrm>
            <a:off x="256320" y="184320"/>
            <a:ext cx="67356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695" name="Google Shape;695;p50"/>
          <p:cNvSpPr/>
          <p:nvPr/>
        </p:nvSpPr>
        <p:spPr>
          <a:xfrm>
            <a:off x="929880" y="184320"/>
            <a:ext cx="269424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스토리 보드</a:t>
            </a:r>
            <a:endParaRPr/>
          </a:p>
        </p:txBody>
      </p:sp>
      <p:sp>
        <p:nvSpPr>
          <p:cNvPr id="696" name="Google Shape;696;p50"/>
          <p:cNvSpPr/>
          <p:nvPr/>
        </p:nvSpPr>
        <p:spPr>
          <a:xfrm>
            <a:off x="327600" y="769680"/>
            <a:ext cx="1949040" cy="276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 게시판(글 삭제)</a:t>
            </a:r>
            <a:endParaRPr/>
          </a:p>
        </p:txBody>
      </p:sp>
      <p:sp>
        <p:nvSpPr>
          <p:cNvPr id="697" name="Google Shape;697;p50"/>
          <p:cNvSpPr/>
          <p:nvPr/>
        </p:nvSpPr>
        <p:spPr>
          <a:xfrm>
            <a:off x="844199" y="291960"/>
            <a:ext cx="45360" cy="307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0"/>
          <p:cNvSpPr/>
          <p:nvPr/>
        </p:nvSpPr>
        <p:spPr>
          <a:xfrm>
            <a:off x="4515120" y="6584760"/>
            <a:ext cx="3161520" cy="245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/>
          </a:p>
        </p:txBody>
      </p:sp>
      <p:sp>
        <p:nvSpPr>
          <p:cNvPr id="699" name="Google Shape;699;p50"/>
          <p:cNvSpPr/>
          <p:nvPr/>
        </p:nvSpPr>
        <p:spPr>
          <a:xfrm>
            <a:off x="168120" y="-14436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0"/>
          <p:cNvSpPr/>
          <p:nvPr/>
        </p:nvSpPr>
        <p:spPr>
          <a:xfrm>
            <a:off x="320760" y="792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0"/>
          <p:cNvSpPr/>
          <p:nvPr/>
        </p:nvSpPr>
        <p:spPr>
          <a:xfrm>
            <a:off x="473040" y="16020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0"/>
          <p:cNvSpPr/>
          <p:nvPr/>
        </p:nvSpPr>
        <p:spPr>
          <a:xfrm>
            <a:off x="625320" y="31284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0"/>
          <p:cNvSpPr/>
          <p:nvPr/>
        </p:nvSpPr>
        <p:spPr>
          <a:xfrm>
            <a:off x="9194760" y="2336760"/>
            <a:ext cx="219600" cy="368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50"/>
          <p:cNvSpPr/>
          <p:nvPr/>
        </p:nvSpPr>
        <p:spPr>
          <a:xfrm>
            <a:off x="8599680" y="1264680"/>
            <a:ext cx="3428639" cy="5565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50"/>
          <p:cNvSpPr/>
          <p:nvPr/>
        </p:nvSpPr>
        <p:spPr>
          <a:xfrm>
            <a:off x="8675640" y="1394639"/>
            <a:ext cx="3293279" cy="11266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헤더는 각 페이지 이동과 회원 가입 및 로그인을 할 수 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금일 특별 경매가 열리는 물품을 슬라이드로 나타낸다.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실시간으로 문의사항을 연락할 수 있도록 채팅창을 연결 하였다.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최근 등록된 후기 글을 볼 수 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일반 경매 게시판에 등록된 게시글 중 찜을 많이 한 물품이다.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일반 경매 게시판에 등록된 게시글 중 마감 임박된 물품이다.</a:t>
            </a:r>
            <a:endParaRPr/>
          </a:p>
        </p:txBody>
      </p:sp>
      <p:sp>
        <p:nvSpPr>
          <p:cNvPr id="706" name="Google Shape;706;p50"/>
          <p:cNvSpPr/>
          <p:nvPr/>
        </p:nvSpPr>
        <p:spPr>
          <a:xfrm>
            <a:off x="0" y="0"/>
            <a:ext cx="12191760" cy="12643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0"/>
          <p:cNvSpPr/>
          <p:nvPr/>
        </p:nvSpPr>
        <p:spPr>
          <a:xfrm>
            <a:off x="256320" y="184320"/>
            <a:ext cx="67356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708" name="Google Shape;708;p50"/>
          <p:cNvSpPr/>
          <p:nvPr/>
        </p:nvSpPr>
        <p:spPr>
          <a:xfrm>
            <a:off x="929880" y="184320"/>
            <a:ext cx="269424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스토리 보드</a:t>
            </a:r>
            <a:endParaRPr/>
          </a:p>
        </p:txBody>
      </p:sp>
      <p:sp>
        <p:nvSpPr>
          <p:cNvPr id="709" name="Google Shape;709;p50"/>
          <p:cNvSpPr/>
          <p:nvPr/>
        </p:nvSpPr>
        <p:spPr>
          <a:xfrm>
            <a:off x="327600" y="769680"/>
            <a:ext cx="1949040" cy="276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 게시판(글 작성)</a:t>
            </a:r>
            <a:endParaRPr/>
          </a:p>
        </p:txBody>
      </p:sp>
      <p:sp>
        <p:nvSpPr>
          <p:cNvPr id="710" name="Google Shape;710;p50"/>
          <p:cNvSpPr/>
          <p:nvPr/>
        </p:nvSpPr>
        <p:spPr>
          <a:xfrm>
            <a:off x="844199" y="291960"/>
            <a:ext cx="45360" cy="307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0"/>
          <p:cNvSpPr/>
          <p:nvPr/>
        </p:nvSpPr>
        <p:spPr>
          <a:xfrm>
            <a:off x="168120" y="-14436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50"/>
          <p:cNvSpPr/>
          <p:nvPr/>
        </p:nvSpPr>
        <p:spPr>
          <a:xfrm>
            <a:off x="320760" y="792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50"/>
          <p:cNvSpPr/>
          <p:nvPr/>
        </p:nvSpPr>
        <p:spPr>
          <a:xfrm>
            <a:off x="473040" y="16020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0"/>
          <p:cNvSpPr/>
          <p:nvPr/>
        </p:nvSpPr>
        <p:spPr>
          <a:xfrm>
            <a:off x="625320" y="31284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0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50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50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/>
          </a:p>
        </p:txBody>
      </p:sp>
      <p:sp>
        <p:nvSpPr>
          <p:cNvPr id="718" name="Google Shape;718;p50"/>
          <p:cNvSpPr txBox="1"/>
          <p:nvPr/>
        </p:nvSpPr>
        <p:spPr>
          <a:xfrm>
            <a:off x="327718" y="769680"/>
            <a:ext cx="22207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0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20" name="Google Shape;720;p50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21" name="Google Shape;721;p50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22" name="Google Shape;722;p50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23" name="Google Shape;723;p50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Desktop\발구지\main.png" id="724" name="Google Shape;72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957" y="1394639"/>
            <a:ext cx="6281369" cy="505215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0"/>
          <p:cNvSpPr/>
          <p:nvPr/>
        </p:nvSpPr>
        <p:spPr>
          <a:xfrm>
            <a:off x="5170884" y="1420976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0"/>
          <p:cNvSpPr/>
          <p:nvPr/>
        </p:nvSpPr>
        <p:spPr>
          <a:xfrm>
            <a:off x="3188689" y="2085813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0"/>
          <p:cNvSpPr/>
          <p:nvPr/>
        </p:nvSpPr>
        <p:spPr>
          <a:xfrm>
            <a:off x="6222573" y="2705759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0"/>
          <p:cNvSpPr/>
          <p:nvPr/>
        </p:nvSpPr>
        <p:spPr>
          <a:xfrm>
            <a:off x="2059965" y="3316218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④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0"/>
          <p:cNvSpPr/>
          <p:nvPr/>
        </p:nvSpPr>
        <p:spPr>
          <a:xfrm>
            <a:off x="2047705" y="4515501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⑤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0"/>
          <p:cNvSpPr/>
          <p:nvPr/>
        </p:nvSpPr>
        <p:spPr>
          <a:xfrm>
            <a:off x="2059965" y="5333749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⑥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/>
          <p:nvPr/>
        </p:nvSpPr>
        <p:spPr>
          <a:xfrm>
            <a:off x="0" y="0"/>
            <a:ext cx="12191760" cy="12643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51"/>
          <p:cNvSpPr/>
          <p:nvPr/>
        </p:nvSpPr>
        <p:spPr>
          <a:xfrm>
            <a:off x="256320" y="184320"/>
            <a:ext cx="67356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737" name="Google Shape;737;p51"/>
          <p:cNvSpPr/>
          <p:nvPr/>
        </p:nvSpPr>
        <p:spPr>
          <a:xfrm>
            <a:off x="929880" y="184320"/>
            <a:ext cx="269424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스토리 보드</a:t>
            </a:r>
            <a:endParaRPr/>
          </a:p>
        </p:txBody>
      </p:sp>
      <p:sp>
        <p:nvSpPr>
          <p:cNvPr id="738" name="Google Shape;738;p51"/>
          <p:cNvSpPr/>
          <p:nvPr/>
        </p:nvSpPr>
        <p:spPr>
          <a:xfrm>
            <a:off x="327600" y="769680"/>
            <a:ext cx="1949040" cy="276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 게시판(글 삭제)</a:t>
            </a:r>
            <a:endParaRPr/>
          </a:p>
        </p:txBody>
      </p:sp>
      <p:sp>
        <p:nvSpPr>
          <p:cNvPr id="739" name="Google Shape;739;p51"/>
          <p:cNvSpPr/>
          <p:nvPr/>
        </p:nvSpPr>
        <p:spPr>
          <a:xfrm>
            <a:off x="844199" y="291960"/>
            <a:ext cx="45360" cy="307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1"/>
          <p:cNvSpPr/>
          <p:nvPr/>
        </p:nvSpPr>
        <p:spPr>
          <a:xfrm>
            <a:off x="4515120" y="6584760"/>
            <a:ext cx="3161520" cy="245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/>
          </a:p>
        </p:txBody>
      </p:sp>
      <p:sp>
        <p:nvSpPr>
          <p:cNvPr id="741" name="Google Shape;741;p51"/>
          <p:cNvSpPr/>
          <p:nvPr/>
        </p:nvSpPr>
        <p:spPr>
          <a:xfrm>
            <a:off x="168120" y="-14436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1"/>
          <p:cNvSpPr/>
          <p:nvPr/>
        </p:nvSpPr>
        <p:spPr>
          <a:xfrm>
            <a:off x="320760" y="792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1"/>
          <p:cNvSpPr/>
          <p:nvPr/>
        </p:nvSpPr>
        <p:spPr>
          <a:xfrm>
            <a:off x="473040" y="16020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51"/>
          <p:cNvSpPr/>
          <p:nvPr/>
        </p:nvSpPr>
        <p:spPr>
          <a:xfrm>
            <a:off x="625320" y="31284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1"/>
          <p:cNvSpPr/>
          <p:nvPr/>
        </p:nvSpPr>
        <p:spPr>
          <a:xfrm>
            <a:off x="9194760" y="2336760"/>
            <a:ext cx="219600" cy="368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51"/>
          <p:cNvSpPr/>
          <p:nvPr/>
        </p:nvSpPr>
        <p:spPr>
          <a:xfrm>
            <a:off x="8599680" y="1264680"/>
            <a:ext cx="3428639" cy="5565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51"/>
          <p:cNvSpPr/>
          <p:nvPr/>
        </p:nvSpPr>
        <p:spPr>
          <a:xfrm>
            <a:off x="8675640" y="1394639"/>
            <a:ext cx="3293279" cy="11266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실시간 문의하기 버튼을 누르면 채팅창이 열린다.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글을 입력하여 관리자에게 문의를 할 수 있다.</a:t>
            </a:r>
            <a:endParaRPr/>
          </a:p>
        </p:txBody>
      </p:sp>
      <p:sp>
        <p:nvSpPr>
          <p:cNvPr id="748" name="Google Shape;748;p51"/>
          <p:cNvSpPr/>
          <p:nvPr/>
        </p:nvSpPr>
        <p:spPr>
          <a:xfrm>
            <a:off x="0" y="0"/>
            <a:ext cx="12191760" cy="12643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51"/>
          <p:cNvSpPr/>
          <p:nvPr/>
        </p:nvSpPr>
        <p:spPr>
          <a:xfrm>
            <a:off x="256320" y="184320"/>
            <a:ext cx="67356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929880" y="184320"/>
            <a:ext cx="269424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스토리 보드</a:t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327600" y="769680"/>
            <a:ext cx="1949040" cy="276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 게시판(글 작성)</a:t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844199" y="291960"/>
            <a:ext cx="45360" cy="307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51"/>
          <p:cNvSpPr/>
          <p:nvPr/>
        </p:nvSpPr>
        <p:spPr>
          <a:xfrm>
            <a:off x="168120" y="-14436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1"/>
          <p:cNvSpPr/>
          <p:nvPr/>
        </p:nvSpPr>
        <p:spPr>
          <a:xfrm>
            <a:off x="320760" y="792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1"/>
          <p:cNvSpPr/>
          <p:nvPr/>
        </p:nvSpPr>
        <p:spPr>
          <a:xfrm>
            <a:off x="473040" y="16020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1"/>
          <p:cNvSpPr/>
          <p:nvPr/>
        </p:nvSpPr>
        <p:spPr>
          <a:xfrm>
            <a:off x="625320" y="31284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1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1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1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/>
          </a:p>
        </p:txBody>
      </p:sp>
      <p:sp>
        <p:nvSpPr>
          <p:cNvPr id="760" name="Google Shape;760;p51"/>
          <p:cNvSpPr txBox="1"/>
          <p:nvPr/>
        </p:nvSpPr>
        <p:spPr>
          <a:xfrm>
            <a:off x="327718" y="769680"/>
            <a:ext cx="22207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채팅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51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62" name="Google Shape;762;p51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63" name="Google Shape;763;p51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64" name="Google Shape;764;p51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65" name="Google Shape;765;p51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AppData\Local\Temp\_AZTMP4_\chat.png" id="766" name="Google Shape;7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80" y="1573968"/>
            <a:ext cx="7689543" cy="4649002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1"/>
          <p:cNvSpPr/>
          <p:nvPr/>
        </p:nvSpPr>
        <p:spPr>
          <a:xfrm>
            <a:off x="6940857" y="5067599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1"/>
          <p:cNvSpPr/>
          <p:nvPr/>
        </p:nvSpPr>
        <p:spPr>
          <a:xfrm>
            <a:off x="4208813" y="5543453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6"/>
          <p:cNvGrpSpPr/>
          <p:nvPr/>
        </p:nvGrpSpPr>
        <p:grpSpPr>
          <a:xfrm>
            <a:off x="5078304" y="-546381"/>
            <a:ext cx="1666065" cy="4650665"/>
            <a:chOff x="-240163" y="-4116026"/>
            <a:chExt cx="2128090" cy="5940369"/>
          </a:xfrm>
        </p:grpSpPr>
        <p:cxnSp>
          <p:nvCxnSpPr>
            <p:cNvPr id="143" name="Google Shape;143;p16"/>
            <p:cNvCxnSpPr/>
            <p:nvPr/>
          </p:nvCxnSpPr>
          <p:spPr>
            <a:xfrm>
              <a:off x="835970" y="-4116026"/>
              <a:ext cx="0" cy="5454977"/>
            </a:xfrm>
            <a:prstGeom prst="straightConnector1">
              <a:avLst/>
            </a:prstGeom>
            <a:noFill/>
            <a:ln cap="flat" cmpd="sng" w="25400">
              <a:solidFill>
                <a:srgbClr val="565656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144" name="Google Shape;144;p16"/>
            <p:cNvSpPr/>
            <p:nvPr/>
          </p:nvSpPr>
          <p:spPr>
            <a:xfrm>
              <a:off x="-240163" y="-282677"/>
              <a:ext cx="2128090" cy="2107020"/>
            </a:xfrm>
            <a:prstGeom prst="ellipse">
              <a:avLst/>
            </a:prstGeom>
            <a:solidFill>
              <a:srgbClr val="565656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47712" y="485815"/>
              <a:ext cx="1352339" cy="570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FINISH</a:t>
              </a:r>
              <a:endPara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16"/>
          <p:cNvSpPr/>
          <p:nvPr/>
        </p:nvSpPr>
        <p:spPr>
          <a:xfrm rot="-8100000">
            <a:off x="7261034" y="3186747"/>
            <a:ext cx="211306" cy="21130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16"/>
          <p:cNvGrpSpPr/>
          <p:nvPr/>
        </p:nvGrpSpPr>
        <p:grpSpPr>
          <a:xfrm>
            <a:off x="8266862" y="2614015"/>
            <a:ext cx="2530695" cy="1959239"/>
            <a:chOff x="0" y="879100"/>
            <a:chExt cx="5206950" cy="4031169"/>
          </a:xfrm>
        </p:grpSpPr>
        <p:sp>
          <p:nvSpPr>
            <p:cNvPr id="148" name="Google Shape;148;p16"/>
            <p:cNvSpPr/>
            <p:nvPr/>
          </p:nvSpPr>
          <p:spPr>
            <a:xfrm>
              <a:off x="0" y="879100"/>
              <a:ext cx="5206950" cy="873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Finish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0" y="2410070"/>
              <a:ext cx="5057971" cy="2500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프로젝트 소감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2"/>
          <p:cNvSpPr/>
          <p:nvPr/>
        </p:nvSpPr>
        <p:spPr>
          <a:xfrm>
            <a:off x="327719" y="1705350"/>
            <a:ext cx="11441144" cy="5125618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2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2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2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2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/>
          </a:p>
        </p:txBody>
      </p:sp>
      <p:sp>
        <p:nvSpPr>
          <p:cNvPr id="778" name="Google Shape;778;p52"/>
          <p:cNvSpPr txBox="1"/>
          <p:nvPr/>
        </p:nvSpPr>
        <p:spPr>
          <a:xfrm>
            <a:off x="327718" y="769680"/>
            <a:ext cx="38688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채팅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2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80" name="Google Shape;780;p52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81" name="Google Shape;781;p52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82" name="Google Shape;782;p52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783" name="Google Shape;783;p52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Desktop\발구지\chat_code1.png" id="784" name="Google Shape;78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756" y="1312904"/>
            <a:ext cx="5390243" cy="5271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발구지\chat_code2.png" id="785" name="Google Shape;78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549" y="1354687"/>
            <a:ext cx="5387314" cy="516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3"/>
          <p:cNvSpPr/>
          <p:nvPr/>
        </p:nvSpPr>
        <p:spPr>
          <a:xfrm>
            <a:off x="0" y="0"/>
            <a:ext cx="12191760" cy="12643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53"/>
          <p:cNvSpPr/>
          <p:nvPr/>
        </p:nvSpPr>
        <p:spPr>
          <a:xfrm>
            <a:off x="256320" y="184320"/>
            <a:ext cx="67356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792" name="Google Shape;792;p53"/>
          <p:cNvSpPr/>
          <p:nvPr/>
        </p:nvSpPr>
        <p:spPr>
          <a:xfrm>
            <a:off x="929880" y="184320"/>
            <a:ext cx="269424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스토리 보드</a:t>
            </a:r>
            <a:endParaRPr/>
          </a:p>
        </p:txBody>
      </p:sp>
      <p:sp>
        <p:nvSpPr>
          <p:cNvPr id="793" name="Google Shape;793;p53"/>
          <p:cNvSpPr/>
          <p:nvPr/>
        </p:nvSpPr>
        <p:spPr>
          <a:xfrm>
            <a:off x="327600" y="769680"/>
            <a:ext cx="1949040" cy="276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 게시판(글 삭제)</a:t>
            </a:r>
            <a:endParaRPr/>
          </a:p>
        </p:txBody>
      </p:sp>
      <p:sp>
        <p:nvSpPr>
          <p:cNvPr id="794" name="Google Shape;794;p53"/>
          <p:cNvSpPr/>
          <p:nvPr/>
        </p:nvSpPr>
        <p:spPr>
          <a:xfrm>
            <a:off x="844199" y="291960"/>
            <a:ext cx="45360" cy="307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3"/>
          <p:cNvSpPr/>
          <p:nvPr/>
        </p:nvSpPr>
        <p:spPr>
          <a:xfrm>
            <a:off x="4515120" y="6584760"/>
            <a:ext cx="3161520" cy="2458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ko-KR" sz="1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/>
          </a:p>
        </p:txBody>
      </p:sp>
      <p:sp>
        <p:nvSpPr>
          <p:cNvPr id="796" name="Google Shape;796;p53"/>
          <p:cNvSpPr/>
          <p:nvPr/>
        </p:nvSpPr>
        <p:spPr>
          <a:xfrm>
            <a:off x="168120" y="-14436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53"/>
          <p:cNvSpPr/>
          <p:nvPr/>
        </p:nvSpPr>
        <p:spPr>
          <a:xfrm>
            <a:off x="320760" y="792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53"/>
          <p:cNvSpPr/>
          <p:nvPr/>
        </p:nvSpPr>
        <p:spPr>
          <a:xfrm>
            <a:off x="473040" y="16020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53"/>
          <p:cNvSpPr/>
          <p:nvPr/>
        </p:nvSpPr>
        <p:spPr>
          <a:xfrm>
            <a:off x="625320" y="31284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53"/>
          <p:cNvSpPr/>
          <p:nvPr/>
        </p:nvSpPr>
        <p:spPr>
          <a:xfrm>
            <a:off x="9194760" y="2336760"/>
            <a:ext cx="219600" cy="368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53"/>
          <p:cNvSpPr/>
          <p:nvPr/>
        </p:nvSpPr>
        <p:spPr>
          <a:xfrm>
            <a:off x="8599680" y="1264680"/>
            <a:ext cx="3428639" cy="5565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53"/>
          <p:cNvSpPr/>
          <p:nvPr/>
        </p:nvSpPr>
        <p:spPr>
          <a:xfrm>
            <a:off x="8675640" y="1394639"/>
            <a:ext cx="3293279" cy="30006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월 사용자 가입 인원을 나타낸다.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일반 경매와 특별 경매 게시판에 등록된 글 개수를 나타낸다.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일반 경매 물품의 카테고리 분포를 나타낸다.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특별 경매 물픔의 카테고리 분포를 나타낸다.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회원 정보 리스트를 나타낸다.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회원의 포인트 관련 기능을 나타낸다.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53"/>
          <p:cNvSpPr/>
          <p:nvPr/>
        </p:nvSpPr>
        <p:spPr>
          <a:xfrm>
            <a:off x="0" y="0"/>
            <a:ext cx="12191760" cy="12643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53"/>
          <p:cNvSpPr/>
          <p:nvPr/>
        </p:nvSpPr>
        <p:spPr>
          <a:xfrm>
            <a:off x="256320" y="184320"/>
            <a:ext cx="67356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929880" y="184320"/>
            <a:ext cx="269424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스토리 보드</a:t>
            </a:r>
            <a:endParaRPr/>
          </a:p>
        </p:txBody>
      </p:sp>
      <p:sp>
        <p:nvSpPr>
          <p:cNvPr id="806" name="Google Shape;806;p53"/>
          <p:cNvSpPr/>
          <p:nvPr/>
        </p:nvSpPr>
        <p:spPr>
          <a:xfrm>
            <a:off x="327600" y="769680"/>
            <a:ext cx="1949040" cy="276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 게시판(글 작성)</a:t>
            </a:r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844199" y="291960"/>
            <a:ext cx="45360" cy="307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53"/>
          <p:cNvSpPr/>
          <p:nvPr/>
        </p:nvSpPr>
        <p:spPr>
          <a:xfrm>
            <a:off x="168120" y="-14436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53"/>
          <p:cNvSpPr/>
          <p:nvPr/>
        </p:nvSpPr>
        <p:spPr>
          <a:xfrm>
            <a:off x="320760" y="792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3"/>
          <p:cNvSpPr/>
          <p:nvPr/>
        </p:nvSpPr>
        <p:spPr>
          <a:xfrm>
            <a:off x="473040" y="16020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3"/>
          <p:cNvSpPr/>
          <p:nvPr/>
        </p:nvSpPr>
        <p:spPr>
          <a:xfrm>
            <a:off x="625320" y="31284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3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3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/>
          </a:p>
        </p:txBody>
      </p:sp>
      <p:sp>
        <p:nvSpPr>
          <p:cNvPr id="815" name="Google Shape;815;p53"/>
          <p:cNvSpPr txBox="1"/>
          <p:nvPr/>
        </p:nvSpPr>
        <p:spPr>
          <a:xfrm>
            <a:off x="327718" y="769680"/>
            <a:ext cx="22207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 관리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5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17" name="Google Shape;817;p53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18" name="Google Shape;818;p53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19" name="Google Shape;819;p53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20" name="Google Shape;820;p53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AppData\Local\Temp\_AZTMP1_\admin.png" id="821" name="Google Shape;821;p53"/>
          <p:cNvPicPr preferRelativeResize="0"/>
          <p:nvPr/>
        </p:nvPicPr>
        <p:blipFill rotWithShape="1">
          <a:blip r:embed="rId3">
            <a:alphaModFix/>
          </a:blip>
          <a:srcRect b="51590" l="0" r="0" t="0"/>
          <a:stretch/>
        </p:blipFill>
        <p:spPr>
          <a:xfrm>
            <a:off x="593087" y="1572326"/>
            <a:ext cx="7501759" cy="478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4"/>
          <p:cNvSpPr/>
          <p:nvPr/>
        </p:nvSpPr>
        <p:spPr>
          <a:xfrm>
            <a:off x="0" y="0"/>
            <a:ext cx="12191760" cy="12643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54"/>
          <p:cNvSpPr/>
          <p:nvPr/>
        </p:nvSpPr>
        <p:spPr>
          <a:xfrm>
            <a:off x="256320" y="184320"/>
            <a:ext cx="67356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929880" y="184320"/>
            <a:ext cx="269424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스토리 보드</a:t>
            </a:r>
            <a:endParaRPr/>
          </a:p>
        </p:txBody>
      </p:sp>
      <p:sp>
        <p:nvSpPr>
          <p:cNvPr id="829" name="Google Shape;829;p54"/>
          <p:cNvSpPr/>
          <p:nvPr/>
        </p:nvSpPr>
        <p:spPr>
          <a:xfrm>
            <a:off x="327600" y="769680"/>
            <a:ext cx="1949040" cy="276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 게시판(글 삭제)</a:t>
            </a:r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844199" y="291960"/>
            <a:ext cx="45360" cy="307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4"/>
          <p:cNvSpPr/>
          <p:nvPr/>
        </p:nvSpPr>
        <p:spPr>
          <a:xfrm>
            <a:off x="168120" y="-14436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4"/>
          <p:cNvSpPr/>
          <p:nvPr/>
        </p:nvSpPr>
        <p:spPr>
          <a:xfrm>
            <a:off x="320760" y="792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4"/>
          <p:cNvSpPr/>
          <p:nvPr/>
        </p:nvSpPr>
        <p:spPr>
          <a:xfrm>
            <a:off x="473040" y="16020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4"/>
          <p:cNvSpPr/>
          <p:nvPr/>
        </p:nvSpPr>
        <p:spPr>
          <a:xfrm>
            <a:off x="625320" y="31284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4"/>
          <p:cNvSpPr/>
          <p:nvPr/>
        </p:nvSpPr>
        <p:spPr>
          <a:xfrm>
            <a:off x="9194760" y="2336760"/>
            <a:ext cx="219600" cy="368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54"/>
          <p:cNvSpPr/>
          <p:nvPr/>
        </p:nvSpPr>
        <p:spPr>
          <a:xfrm>
            <a:off x="8599680" y="1264680"/>
            <a:ext cx="3428639" cy="5565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54"/>
          <p:cNvSpPr/>
          <p:nvPr/>
        </p:nvSpPr>
        <p:spPr>
          <a:xfrm>
            <a:off x="8675640" y="1394639"/>
            <a:ext cx="3293279" cy="11266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낙찰된 물품을 취소할 경우 메시지 표시에 불이 들어온다.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클릭하면 어떤 물품을 취소할 건지 파악할 수 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관리자가 판단하에 취소완료 버튼을 누르면 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사용자가 포인트 충전 및 반환을 원한경우 알림 표시에 불이 들어온다.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클릭하면 포인트 리스트 창이 보이고, 계좌에 입금되면 요청 버튼을 누른다.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가격 칸에 숫자가 표시되고 전송 버튼을 누르면 요청이 완료 된다.</a:t>
            </a:r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0" y="0"/>
            <a:ext cx="12191760" cy="12643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4"/>
          <p:cNvSpPr/>
          <p:nvPr/>
        </p:nvSpPr>
        <p:spPr>
          <a:xfrm>
            <a:off x="256320" y="184320"/>
            <a:ext cx="67356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840" name="Google Shape;840;p54"/>
          <p:cNvSpPr/>
          <p:nvPr/>
        </p:nvSpPr>
        <p:spPr>
          <a:xfrm>
            <a:off x="929880" y="184320"/>
            <a:ext cx="269424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스토리 보드</a:t>
            </a:r>
            <a:endParaRPr/>
          </a:p>
        </p:txBody>
      </p:sp>
      <p:sp>
        <p:nvSpPr>
          <p:cNvPr id="841" name="Google Shape;841;p54"/>
          <p:cNvSpPr/>
          <p:nvPr/>
        </p:nvSpPr>
        <p:spPr>
          <a:xfrm>
            <a:off x="327600" y="769680"/>
            <a:ext cx="1949040" cy="276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 게시판(글 작성)</a:t>
            </a:r>
            <a:endParaRPr/>
          </a:p>
        </p:txBody>
      </p:sp>
      <p:sp>
        <p:nvSpPr>
          <p:cNvPr id="842" name="Google Shape;842;p54"/>
          <p:cNvSpPr/>
          <p:nvPr/>
        </p:nvSpPr>
        <p:spPr>
          <a:xfrm>
            <a:off x="844199" y="291960"/>
            <a:ext cx="45360" cy="307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4"/>
          <p:cNvSpPr/>
          <p:nvPr/>
        </p:nvSpPr>
        <p:spPr>
          <a:xfrm>
            <a:off x="168120" y="-14436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4"/>
          <p:cNvSpPr/>
          <p:nvPr/>
        </p:nvSpPr>
        <p:spPr>
          <a:xfrm>
            <a:off x="320760" y="792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4"/>
          <p:cNvSpPr/>
          <p:nvPr/>
        </p:nvSpPr>
        <p:spPr>
          <a:xfrm>
            <a:off x="473040" y="16020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54"/>
          <p:cNvSpPr/>
          <p:nvPr/>
        </p:nvSpPr>
        <p:spPr>
          <a:xfrm>
            <a:off x="625320" y="31284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4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4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/>
          </a:p>
        </p:txBody>
      </p:sp>
      <p:sp>
        <p:nvSpPr>
          <p:cNvPr id="850" name="Google Shape;850;p54"/>
          <p:cNvSpPr txBox="1"/>
          <p:nvPr/>
        </p:nvSpPr>
        <p:spPr>
          <a:xfrm>
            <a:off x="327718" y="769680"/>
            <a:ext cx="22207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알람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52" name="Google Shape;852;p54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53" name="Google Shape;853;p54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54" name="Google Shape;854;p54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55" name="Google Shape;855;p54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Desktop\발구지\message.png" id="856" name="Google Shape;8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199" y="1777533"/>
            <a:ext cx="3984691" cy="4540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발구지\pointAlarm.png" id="857" name="Google Shape;85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3986" y="1777535"/>
            <a:ext cx="3968549" cy="454024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54"/>
          <p:cNvSpPr/>
          <p:nvPr/>
        </p:nvSpPr>
        <p:spPr>
          <a:xfrm>
            <a:off x="1511255" y="5443649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4"/>
          <p:cNvSpPr/>
          <p:nvPr/>
        </p:nvSpPr>
        <p:spPr>
          <a:xfrm>
            <a:off x="320400" y="1962666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4"/>
          <p:cNvSpPr/>
          <p:nvPr/>
        </p:nvSpPr>
        <p:spPr>
          <a:xfrm>
            <a:off x="6712871" y="2404164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⑤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4"/>
          <p:cNvSpPr/>
          <p:nvPr/>
        </p:nvSpPr>
        <p:spPr>
          <a:xfrm>
            <a:off x="2689511" y="2413309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4"/>
          <p:cNvSpPr/>
          <p:nvPr/>
        </p:nvSpPr>
        <p:spPr>
          <a:xfrm>
            <a:off x="4298098" y="5359586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④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4"/>
          <p:cNvSpPr/>
          <p:nvPr/>
        </p:nvSpPr>
        <p:spPr>
          <a:xfrm>
            <a:off x="6726424" y="5431167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⑥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4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5"/>
          <p:cNvSpPr/>
          <p:nvPr/>
        </p:nvSpPr>
        <p:spPr>
          <a:xfrm>
            <a:off x="0" y="0"/>
            <a:ext cx="12191760" cy="12643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55"/>
          <p:cNvSpPr/>
          <p:nvPr/>
        </p:nvSpPr>
        <p:spPr>
          <a:xfrm>
            <a:off x="256320" y="184320"/>
            <a:ext cx="67356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871" name="Google Shape;871;p55"/>
          <p:cNvSpPr/>
          <p:nvPr/>
        </p:nvSpPr>
        <p:spPr>
          <a:xfrm>
            <a:off x="929880" y="184320"/>
            <a:ext cx="269424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스토리 보드</a:t>
            </a:r>
            <a:endParaRPr/>
          </a:p>
        </p:txBody>
      </p:sp>
      <p:sp>
        <p:nvSpPr>
          <p:cNvPr id="872" name="Google Shape;872;p55"/>
          <p:cNvSpPr/>
          <p:nvPr/>
        </p:nvSpPr>
        <p:spPr>
          <a:xfrm>
            <a:off x="327600" y="769680"/>
            <a:ext cx="1949040" cy="276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 게시판(글 삭제)</a:t>
            </a:r>
            <a:endParaRPr/>
          </a:p>
        </p:txBody>
      </p:sp>
      <p:sp>
        <p:nvSpPr>
          <p:cNvPr id="873" name="Google Shape;873;p55"/>
          <p:cNvSpPr/>
          <p:nvPr/>
        </p:nvSpPr>
        <p:spPr>
          <a:xfrm>
            <a:off x="844199" y="291960"/>
            <a:ext cx="45360" cy="307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55"/>
          <p:cNvSpPr/>
          <p:nvPr/>
        </p:nvSpPr>
        <p:spPr>
          <a:xfrm>
            <a:off x="168120" y="-14436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5"/>
          <p:cNvSpPr/>
          <p:nvPr/>
        </p:nvSpPr>
        <p:spPr>
          <a:xfrm>
            <a:off x="320760" y="792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5"/>
          <p:cNvSpPr/>
          <p:nvPr/>
        </p:nvSpPr>
        <p:spPr>
          <a:xfrm>
            <a:off x="473040" y="16020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5"/>
          <p:cNvSpPr/>
          <p:nvPr/>
        </p:nvSpPr>
        <p:spPr>
          <a:xfrm>
            <a:off x="625320" y="31284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5"/>
          <p:cNvSpPr/>
          <p:nvPr/>
        </p:nvSpPr>
        <p:spPr>
          <a:xfrm>
            <a:off x="9194760" y="2336760"/>
            <a:ext cx="219600" cy="36899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5"/>
          <p:cNvSpPr/>
          <p:nvPr/>
        </p:nvSpPr>
        <p:spPr>
          <a:xfrm>
            <a:off x="8599680" y="1264680"/>
            <a:ext cx="3428639" cy="55659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5"/>
          <p:cNvSpPr/>
          <p:nvPr/>
        </p:nvSpPr>
        <p:spPr>
          <a:xfrm>
            <a:off x="8675640" y="1394639"/>
            <a:ext cx="3293279" cy="11266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경매장을 나타내며, 경매사, 참여자 및 경매 할 물품이 보인다.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시간과 물품 가격을 볼 수 있고, 호가가 올라갈 때마다 증가한다.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관리자가 하고자 하는 말이 실시간으로 올라온다.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사용자가 원하는 가격일 경우 응찰 버튼을 누른다.</a:t>
            </a:r>
            <a:endParaRPr/>
          </a:p>
        </p:txBody>
      </p:sp>
      <p:sp>
        <p:nvSpPr>
          <p:cNvPr id="881" name="Google Shape;881;p55"/>
          <p:cNvSpPr/>
          <p:nvPr/>
        </p:nvSpPr>
        <p:spPr>
          <a:xfrm>
            <a:off x="0" y="0"/>
            <a:ext cx="12191760" cy="12643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5"/>
          <p:cNvSpPr/>
          <p:nvPr/>
        </p:nvSpPr>
        <p:spPr>
          <a:xfrm>
            <a:off x="256320" y="184320"/>
            <a:ext cx="67356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883" name="Google Shape;883;p55"/>
          <p:cNvSpPr/>
          <p:nvPr/>
        </p:nvSpPr>
        <p:spPr>
          <a:xfrm>
            <a:off x="929880" y="184320"/>
            <a:ext cx="2694240" cy="5227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-KR" sz="2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스토리 보드</a:t>
            </a:r>
            <a:endParaRPr/>
          </a:p>
        </p:txBody>
      </p:sp>
      <p:sp>
        <p:nvSpPr>
          <p:cNvPr id="884" name="Google Shape;884;p55"/>
          <p:cNvSpPr/>
          <p:nvPr/>
        </p:nvSpPr>
        <p:spPr>
          <a:xfrm>
            <a:off x="327600" y="769680"/>
            <a:ext cx="1949040" cy="276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후기 게시판(글 작성)</a:t>
            </a:r>
            <a:endParaRPr/>
          </a:p>
        </p:txBody>
      </p:sp>
      <p:sp>
        <p:nvSpPr>
          <p:cNvPr id="885" name="Google Shape;885;p55"/>
          <p:cNvSpPr/>
          <p:nvPr/>
        </p:nvSpPr>
        <p:spPr>
          <a:xfrm>
            <a:off x="844199" y="291960"/>
            <a:ext cx="45360" cy="307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5"/>
          <p:cNvSpPr/>
          <p:nvPr/>
        </p:nvSpPr>
        <p:spPr>
          <a:xfrm>
            <a:off x="168120" y="-14436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5"/>
          <p:cNvSpPr/>
          <p:nvPr/>
        </p:nvSpPr>
        <p:spPr>
          <a:xfrm>
            <a:off x="320760" y="792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5"/>
          <p:cNvSpPr/>
          <p:nvPr/>
        </p:nvSpPr>
        <p:spPr>
          <a:xfrm>
            <a:off x="473040" y="16020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55"/>
          <p:cNvSpPr/>
          <p:nvPr/>
        </p:nvSpPr>
        <p:spPr>
          <a:xfrm>
            <a:off x="625320" y="312840"/>
            <a:ext cx="304560" cy="304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5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5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5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/>
          </a:p>
        </p:txBody>
      </p:sp>
      <p:sp>
        <p:nvSpPr>
          <p:cNvPr id="893" name="Google Shape;893;p55"/>
          <p:cNvSpPr txBox="1"/>
          <p:nvPr/>
        </p:nvSpPr>
        <p:spPr>
          <a:xfrm>
            <a:off x="327718" y="769680"/>
            <a:ext cx="222074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특별 경매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5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95" name="Google Shape;895;p55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96" name="Google Shape;896;p55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97" name="Google Shape;897;p55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898" name="Google Shape;898;p55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Desktop\발구지\specialAuction.png" id="899" name="Google Shape;89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20" y="1636295"/>
            <a:ext cx="8260281" cy="467754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55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55"/>
          <p:cNvSpPr/>
          <p:nvPr/>
        </p:nvSpPr>
        <p:spPr>
          <a:xfrm>
            <a:off x="777600" y="1963372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55"/>
          <p:cNvSpPr/>
          <p:nvPr/>
        </p:nvSpPr>
        <p:spPr>
          <a:xfrm>
            <a:off x="6913573" y="1817822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55"/>
          <p:cNvSpPr/>
          <p:nvPr/>
        </p:nvSpPr>
        <p:spPr>
          <a:xfrm>
            <a:off x="5471080" y="2981246"/>
            <a:ext cx="217275" cy="215900"/>
          </a:xfrm>
          <a:prstGeom prst="ellipse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6"/>
          <p:cNvSpPr/>
          <p:nvPr/>
        </p:nvSpPr>
        <p:spPr>
          <a:xfrm>
            <a:off x="327719" y="1705350"/>
            <a:ext cx="11441144" cy="5125618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56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56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56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6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/>
          </a:p>
        </p:txBody>
      </p:sp>
      <p:sp>
        <p:nvSpPr>
          <p:cNvPr id="913" name="Google Shape;913;p56"/>
          <p:cNvSpPr txBox="1"/>
          <p:nvPr/>
        </p:nvSpPr>
        <p:spPr>
          <a:xfrm>
            <a:off x="327718" y="769680"/>
            <a:ext cx="38688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56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15" name="Google Shape;915;p56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16" name="Google Shape;916;p56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17" name="Google Shape;917;p56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18" name="Google Shape;918;p56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Desktop\발구지\specialAuction_code1.png" id="919" name="Google Shape;91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9991" y="1496102"/>
            <a:ext cx="5816600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발구지\specialAuction_code2.png" id="920" name="Google Shape;92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51186" y="1361705"/>
            <a:ext cx="7819260" cy="5223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C\Desktop\발구지\specialAuction_code3.png" id="921" name="Google Shape;92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34584" y="1361705"/>
            <a:ext cx="5938019" cy="5210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7"/>
          <p:cNvSpPr/>
          <p:nvPr/>
        </p:nvSpPr>
        <p:spPr>
          <a:xfrm>
            <a:off x="327719" y="1705350"/>
            <a:ext cx="11441100" cy="5125500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57"/>
          <p:cNvSpPr txBox="1"/>
          <p:nvPr/>
        </p:nvSpPr>
        <p:spPr>
          <a:xfrm>
            <a:off x="4514959" y="6584747"/>
            <a:ext cx="3161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57"/>
          <p:cNvSpPr/>
          <p:nvPr/>
        </p:nvSpPr>
        <p:spPr>
          <a:xfrm>
            <a:off x="0" y="0"/>
            <a:ext cx="12192000" cy="12648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57"/>
          <p:cNvSpPr txBox="1"/>
          <p:nvPr/>
        </p:nvSpPr>
        <p:spPr>
          <a:xfrm>
            <a:off x="256199" y="184187"/>
            <a:ext cx="67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57"/>
          <p:cNvSpPr txBox="1"/>
          <p:nvPr/>
        </p:nvSpPr>
        <p:spPr>
          <a:xfrm>
            <a:off x="929974" y="184187"/>
            <a:ext cx="269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/>
          </a:p>
        </p:txBody>
      </p:sp>
      <p:sp>
        <p:nvSpPr>
          <p:cNvPr id="931" name="Google Shape;931;p57"/>
          <p:cNvSpPr txBox="1"/>
          <p:nvPr/>
        </p:nvSpPr>
        <p:spPr>
          <a:xfrm>
            <a:off x="327718" y="769680"/>
            <a:ext cx="386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일반경매 – 자동 낙찰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7"/>
          <p:cNvSpPr/>
          <p:nvPr/>
        </p:nvSpPr>
        <p:spPr>
          <a:xfrm>
            <a:off x="844305" y="291973"/>
            <a:ext cx="45600" cy="307500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33" name="Google Shape;933;p57"/>
          <p:cNvSpPr/>
          <p:nvPr/>
        </p:nvSpPr>
        <p:spPr>
          <a:xfrm>
            <a:off x="1682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34" name="Google Shape;934;p57"/>
          <p:cNvSpPr/>
          <p:nvPr/>
        </p:nvSpPr>
        <p:spPr>
          <a:xfrm>
            <a:off x="3206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35" name="Google Shape;935;p57"/>
          <p:cNvSpPr/>
          <p:nvPr/>
        </p:nvSpPr>
        <p:spPr>
          <a:xfrm>
            <a:off x="473075" y="1603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36" name="Google Shape;936;p57"/>
          <p:cNvSpPr/>
          <p:nvPr/>
        </p:nvSpPr>
        <p:spPr>
          <a:xfrm>
            <a:off x="625475" y="3127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So\Desktop\파이널프로젝트\캡처1.PNG" id="937" name="Google Shape;93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574" y="1338635"/>
            <a:ext cx="11135290" cy="5081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8"/>
          <p:cNvSpPr/>
          <p:nvPr/>
        </p:nvSpPr>
        <p:spPr>
          <a:xfrm>
            <a:off x="327719" y="1705350"/>
            <a:ext cx="11441144" cy="5125618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5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8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8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58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스토리보드</a:t>
            </a:r>
            <a:endParaRPr/>
          </a:p>
        </p:txBody>
      </p:sp>
      <p:sp>
        <p:nvSpPr>
          <p:cNvPr id="947" name="Google Shape;947;p58"/>
          <p:cNvSpPr txBox="1"/>
          <p:nvPr/>
        </p:nvSpPr>
        <p:spPr>
          <a:xfrm>
            <a:off x="327718" y="769680"/>
            <a:ext cx="38688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일반경매 – 자동 낙찰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58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49" name="Google Shape;949;p58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50" name="Google Shape;950;p58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51" name="Google Shape;951;p58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52" name="Google Shape;952;p58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So\Desktop\파이널프로젝트\캡처2.PNG" id="953" name="Google Shape;953;p58"/>
          <p:cNvPicPr preferRelativeResize="0"/>
          <p:nvPr/>
        </p:nvPicPr>
        <p:blipFill rotWithShape="1">
          <a:blip r:embed="rId3">
            <a:alphaModFix/>
          </a:blip>
          <a:srcRect b="1913" l="0" r="0" t="0"/>
          <a:stretch/>
        </p:blipFill>
        <p:spPr>
          <a:xfrm>
            <a:off x="625475" y="1303601"/>
            <a:ext cx="11143388" cy="515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9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59"/>
          <p:cNvSpPr txBox="1"/>
          <p:nvPr/>
        </p:nvSpPr>
        <p:spPr>
          <a:xfrm>
            <a:off x="4723039" y="2784684"/>
            <a:ext cx="9764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36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59"/>
          <p:cNvSpPr txBox="1"/>
          <p:nvPr/>
        </p:nvSpPr>
        <p:spPr>
          <a:xfrm>
            <a:off x="5699488" y="2764208"/>
            <a:ext cx="22592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시연</a:t>
            </a:r>
            <a:endParaRPr/>
          </a:p>
        </p:txBody>
      </p:sp>
      <p:sp>
        <p:nvSpPr>
          <p:cNvPr id="961" name="Google Shape;961;p59"/>
          <p:cNvSpPr/>
          <p:nvPr/>
        </p:nvSpPr>
        <p:spPr>
          <a:xfrm>
            <a:off x="5499881" y="2954024"/>
            <a:ext cx="66257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2" name="Google Shape;962;p59"/>
          <p:cNvGrpSpPr/>
          <p:nvPr/>
        </p:nvGrpSpPr>
        <p:grpSpPr>
          <a:xfrm rot="-970048">
            <a:off x="11440398" y="6232475"/>
            <a:ext cx="479425" cy="492125"/>
            <a:chOff x="1401" y="818"/>
            <a:chExt cx="302" cy="310"/>
          </a:xfrm>
        </p:grpSpPr>
        <p:sp>
          <p:nvSpPr>
            <p:cNvPr id="963" name="Google Shape;963;p59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9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9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" name="Google Shape;966;p59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7" name="Google Shape;967;p59"/>
          <p:cNvCxnSpPr/>
          <p:nvPr/>
        </p:nvCxnSpPr>
        <p:spPr>
          <a:xfrm>
            <a:off x="11616565" y="0"/>
            <a:ext cx="0" cy="6369098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12007326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0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0"/>
          <p:cNvSpPr txBox="1"/>
          <p:nvPr/>
        </p:nvSpPr>
        <p:spPr>
          <a:xfrm>
            <a:off x="4551589" y="2784684"/>
            <a:ext cx="9764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36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0"/>
          <p:cNvSpPr txBox="1"/>
          <p:nvPr/>
        </p:nvSpPr>
        <p:spPr>
          <a:xfrm>
            <a:off x="5528038" y="2764208"/>
            <a:ext cx="22592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느낀점</a:t>
            </a:r>
            <a:endParaRPr sz="36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0"/>
          <p:cNvSpPr/>
          <p:nvPr/>
        </p:nvSpPr>
        <p:spPr>
          <a:xfrm>
            <a:off x="5328431" y="2954024"/>
            <a:ext cx="66257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7" name="Google Shape;977;p60"/>
          <p:cNvGrpSpPr/>
          <p:nvPr/>
        </p:nvGrpSpPr>
        <p:grpSpPr>
          <a:xfrm rot="-970048">
            <a:off x="11440398" y="6232475"/>
            <a:ext cx="479425" cy="492125"/>
            <a:chOff x="1401" y="818"/>
            <a:chExt cx="302" cy="310"/>
          </a:xfrm>
        </p:grpSpPr>
        <p:sp>
          <p:nvSpPr>
            <p:cNvPr id="978" name="Google Shape;978;p60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0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0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1" name="Google Shape;981;p60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2" name="Google Shape;982;p60"/>
          <p:cNvCxnSpPr/>
          <p:nvPr/>
        </p:nvCxnSpPr>
        <p:spPr>
          <a:xfrm>
            <a:off x="11616565" y="0"/>
            <a:ext cx="0" cy="6369098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83" name="Google Shape;983;p60"/>
          <p:cNvCxnSpPr/>
          <p:nvPr/>
        </p:nvCxnSpPr>
        <p:spPr>
          <a:xfrm>
            <a:off x="12007326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1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1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1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느낀점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1"/>
          <p:cNvSpPr txBox="1"/>
          <p:nvPr/>
        </p:nvSpPr>
        <p:spPr>
          <a:xfrm>
            <a:off x="327718" y="769680"/>
            <a:ext cx="194952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팀원 들간의 느낀점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1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1"/>
          <p:cNvSpPr/>
          <p:nvPr/>
        </p:nvSpPr>
        <p:spPr>
          <a:xfrm>
            <a:off x="1103924" y="1729518"/>
            <a:ext cx="2622550" cy="1920730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1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95" name="Google Shape;995;p61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96" name="Google Shape;996;p61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97" name="Google Shape;997;p61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Image result for ì´í´ë¦½ì¤" id="998" name="Google Shape;998;p61"/>
          <p:cNvSpPr/>
          <p:nvPr/>
        </p:nvSpPr>
        <p:spPr>
          <a:xfrm>
            <a:off x="6254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1"/>
          <p:cNvSpPr/>
          <p:nvPr/>
        </p:nvSpPr>
        <p:spPr>
          <a:xfrm>
            <a:off x="4514959" y="1729518"/>
            <a:ext cx="2622550" cy="1920730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1"/>
          <p:cNvSpPr/>
          <p:nvPr/>
        </p:nvSpPr>
        <p:spPr>
          <a:xfrm>
            <a:off x="7988299" y="1729518"/>
            <a:ext cx="2622550" cy="1920730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1"/>
          <p:cNvSpPr/>
          <p:nvPr/>
        </p:nvSpPr>
        <p:spPr>
          <a:xfrm>
            <a:off x="256199" y="4000500"/>
            <a:ext cx="2622550" cy="1920730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1"/>
          <p:cNvSpPr/>
          <p:nvPr/>
        </p:nvSpPr>
        <p:spPr>
          <a:xfrm>
            <a:off x="3270359" y="4000500"/>
            <a:ext cx="2622550" cy="1920730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1"/>
          <p:cNvSpPr/>
          <p:nvPr/>
        </p:nvSpPr>
        <p:spPr>
          <a:xfrm>
            <a:off x="6269825" y="4000500"/>
            <a:ext cx="2622550" cy="1920730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1"/>
          <p:cNvSpPr/>
          <p:nvPr/>
        </p:nvSpPr>
        <p:spPr>
          <a:xfrm>
            <a:off x="9299574" y="4000500"/>
            <a:ext cx="2622550" cy="1920730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1"/>
          <p:cNvSpPr txBox="1"/>
          <p:nvPr/>
        </p:nvSpPr>
        <p:spPr>
          <a:xfrm>
            <a:off x="4514959" y="1915792"/>
            <a:ext cx="2622550" cy="1985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소문혁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경매라는 프로젝트를 진행하면서 새로운 기능을 접해볼 기회가 많아서 저에게 큰 도움이 된 프로젝트였습니다. 또 팀원들간에 소통이 잘되어서 즐겁게 프로젝트를 진행했습니다.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1"/>
          <p:cNvSpPr txBox="1"/>
          <p:nvPr/>
        </p:nvSpPr>
        <p:spPr>
          <a:xfrm>
            <a:off x="1103924" y="1831122"/>
            <a:ext cx="2622550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이성희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이번에 계획한 경매 프로젝트는 규모가 컸기 때문에 팀원들간의 소통과 단합이 가장 중요했습니다. 계획한 결과물을 도출할 수 있도록 한달 동안 많은 고생을 한 팀원들에게 정말 감사의 인사를 드립니다. 그리고 고맙습니다.</a:t>
            </a:r>
            <a:endParaRPr/>
          </a:p>
        </p:txBody>
      </p:sp>
      <p:sp>
        <p:nvSpPr>
          <p:cNvPr id="1007" name="Google Shape;1007;p61"/>
          <p:cNvSpPr txBox="1"/>
          <p:nvPr/>
        </p:nvSpPr>
        <p:spPr>
          <a:xfrm>
            <a:off x="7988299" y="1864990"/>
            <a:ext cx="2622550" cy="1492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곽지혜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파이널 프로젝트를 하면서 실력이 그 전보다 많이 향상 되었습니다. 팀원들끼리 단합이 잘되어 힘들지 않았고 생각 만큼 결과물이 나와서 뿌듯했습니다.</a:t>
            </a:r>
            <a:endParaRPr/>
          </a:p>
        </p:txBody>
      </p:sp>
      <p:sp>
        <p:nvSpPr>
          <p:cNvPr id="1008" name="Google Shape;1008;p61"/>
          <p:cNvSpPr txBox="1"/>
          <p:nvPr/>
        </p:nvSpPr>
        <p:spPr>
          <a:xfrm>
            <a:off x="256199" y="4223962"/>
            <a:ext cx="2622550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이강혁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잔 오류가 많아 새로 만드는 과정에서 시간에 쫓겼다. 세미 프로젝트 때보다는 조금 더 코드에 대해 이해도가 높아져서 만족한다.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1"/>
          <p:cNvSpPr txBox="1"/>
          <p:nvPr/>
        </p:nvSpPr>
        <p:spPr>
          <a:xfrm>
            <a:off x="3270359" y="4003820"/>
            <a:ext cx="262255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주효진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스프링을 이용하니 세미 프로젝트 때보다 원하는 기능을 쉽게 구현할 수 있었고 더욱 능숙해진 느낌이 들었다. 파이널 프로젝트를 무사히 마무리 할 수 있게 많은 고생을 한 팀원들에게 고맙고 미안한 말 전하고 싶습니다.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1"/>
          <p:cNvSpPr txBox="1"/>
          <p:nvPr/>
        </p:nvSpPr>
        <p:spPr>
          <a:xfrm>
            <a:off x="6269825" y="4009313"/>
            <a:ext cx="2622550" cy="1492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최진우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세미 프로젝트 때보다 조금은 실력이 늘어 맡은 부분을 수월하게 끝낼 수 있어서 뿌듯했습니다. 팀원들의 많은 도움으로 인해 좋은 경험을 한 것 같아 기분이 좋았습니다.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1"/>
          <p:cNvSpPr txBox="1"/>
          <p:nvPr/>
        </p:nvSpPr>
        <p:spPr>
          <a:xfrm>
            <a:off x="9299574" y="4220988"/>
            <a:ext cx="2622550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민경호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재밌고 좋은 팀원을 만나서  좋은 결과물이 나와 기쁘고 재밌게 마무리 했고 1조 수고하셨습니다.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4551589" y="2784684"/>
            <a:ext cx="9764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6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5528038" y="2764208"/>
            <a:ext cx="22592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36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5328431" y="2954024"/>
            <a:ext cx="66257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" name="Google Shape;158;p17"/>
          <p:cNvGrpSpPr/>
          <p:nvPr/>
        </p:nvGrpSpPr>
        <p:grpSpPr>
          <a:xfrm rot="-970048">
            <a:off x="11440398" y="6232475"/>
            <a:ext cx="479425" cy="492125"/>
            <a:chOff x="1401" y="818"/>
            <a:chExt cx="302" cy="310"/>
          </a:xfrm>
        </p:grpSpPr>
        <p:sp>
          <p:nvSpPr>
            <p:cNvPr id="159" name="Google Shape;159;p17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17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17"/>
          <p:cNvCxnSpPr/>
          <p:nvPr/>
        </p:nvCxnSpPr>
        <p:spPr>
          <a:xfrm>
            <a:off x="11616565" y="0"/>
            <a:ext cx="0" cy="6369098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" name="Google Shape;164;p17"/>
          <p:cNvCxnSpPr/>
          <p:nvPr/>
        </p:nvCxnSpPr>
        <p:spPr>
          <a:xfrm>
            <a:off x="12007326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oogle Shape;1016;p62"/>
          <p:cNvGrpSpPr/>
          <p:nvPr/>
        </p:nvGrpSpPr>
        <p:grpSpPr>
          <a:xfrm rot="-970048">
            <a:off x="5876175" y="2224997"/>
            <a:ext cx="479425" cy="492125"/>
            <a:chOff x="1401" y="818"/>
            <a:chExt cx="302" cy="310"/>
          </a:xfrm>
        </p:grpSpPr>
        <p:sp>
          <p:nvSpPr>
            <p:cNvPr id="1017" name="Google Shape;1017;p62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0" name="Google Shape;1020;p62"/>
          <p:cNvSpPr txBox="1"/>
          <p:nvPr/>
        </p:nvSpPr>
        <p:spPr>
          <a:xfrm>
            <a:off x="3279887" y="2904687"/>
            <a:ext cx="56490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62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2" name="Google Shape;1022;p62"/>
          <p:cNvCxnSpPr>
            <a:endCxn id="1017" idx="0"/>
          </p:cNvCxnSpPr>
          <p:nvPr/>
        </p:nvCxnSpPr>
        <p:spPr>
          <a:xfrm>
            <a:off x="6040408" y="0"/>
            <a:ext cx="6900" cy="2234700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23" name="Google Shape;1023;p62"/>
          <p:cNvGrpSpPr/>
          <p:nvPr/>
        </p:nvGrpSpPr>
        <p:grpSpPr>
          <a:xfrm rot="696093">
            <a:off x="5524918" y="989530"/>
            <a:ext cx="284453" cy="291988"/>
            <a:chOff x="1401" y="818"/>
            <a:chExt cx="302" cy="310"/>
          </a:xfrm>
        </p:grpSpPr>
        <p:sp>
          <p:nvSpPr>
            <p:cNvPr id="1024" name="Google Shape;1024;p62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7" name="Google Shape;1027;p62"/>
          <p:cNvCxnSpPr/>
          <p:nvPr/>
        </p:nvCxnSpPr>
        <p:spPr>
          <a:xfrm>
            <a:off x="5692783" y="0"/>
            <a:ext cx="0" cy="987527"/>
          </a:xfrm>
          <a:prstGeom prst="straightConnector1">
            <a:avLst/>
          </a:prstGeom>
          <a:noFill/>
          <a:ln cap="flat" cmpd="sng" w="1270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C\Downloads\woman (1).png" id="174" name="Google Shape;1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3440" y="2767496"/>
            <a:ext cx="1557227" cy="1513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18"/>
          <p:cNvGrpSpPr/>
          <p:nvPr/>
        </p:nvGrpSpPr>
        <p:grpSpPr>
          <a:xfrm>
            <a:off x="464761" y="3252022"/>
            <a:ext cx="1812478" cy="1908934"/>
            <a:chOff x="1045022" y="1624845"/>
            <a:chExt cx="1812478" cy="1908934"/>
          </a:xfrm>
        </p:grpSpPr>
        <p:sp>
          <p:nvSpPr>
            <p:cNvPr id="176" name="Google Shape;176;p18"/>
            <p:cNvSpPr/>
            <p:nvPr/>
          </p:nvSpPr>
          <p:spPr>
            <a:xfrm rot="5400000">
              <a:off x="996794" y="1673073"/>
              <a:ext cx="1908934" cy="1812478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64818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PC\Downloads\man (2).png" id="177" name="Google Shape;177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2113" y="1913843"/>
              <a:ext cx="1318294" cy="1318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18"/>
          <p:cNvSpPr/>
          <p:nvPr/>
        </p:nvSpPr>
        <p:spPr>
          <a:xfrm rot="5400000">
            <a:off x="5106144" y="2542604"/>
            <a:ext cx="2146116" cy="2118756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rgbClr val="64818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8365498" y="1343088"/>
            <a:ext cx="1812478" cy="1908934"/>
            <a:chOff x="1045022" y="1624845"/>
            <a:chExt cx="1812478" cy="1908934"/>
          </a:xfrm>
        </p:grpSpPr>
        <p:sp>
          <p:nvSpPr>
            <p:cNvPr id="180" name="Google Shape;180;p18"/>
            <p:cNvSpPr/>
            <p:nvPr/>
          </p:nvSpPr>
          <p:spPr>
            <a:xfrm rot="5400000">
              <a:off x="996794" y="1673073"/>
              <a:ext cx="1908934" cy="1812478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64818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PC\Downloads\man (2).png" id="181" name="Google Shape;181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2113" y="1913843"/>
              <a:ext cx="1318294" cy="13182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18"/>
          <p:cNvGrpSpPr/>
          <p:nvPr/>
        </p:nvGrpSpPr>
        <p:grpSpPr>
          <a:xfrm>
            <a:off x="3135516" y="4379121"/>
            <a:ext cx="1812478" cy="1908934"/>
            <a:chOff x="1045022" y="1624845"/>
            <a:chExt cx="1812478" cy="1908934"/>
          </a:xfrm>
        </p:grpSpPr>
        <p:sp>
          <p:nvSpPr>
            <p:cNvPr id="183" name="Google Shape;183;p18"/>
            <p:cNvSpPr/>
            <p:nvPr/>
          </p:nvSpPr>
          <p:spPr>
            <a:xfrm rot="5400000">
              <a:off x="996794" y="1673073"/>
              <a:ext cx="1908934" cy="1812478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64818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PC\Downloads\man (2).png" id="184" name="Google Shape;184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2113" y="1913843"/>
              <a:ext cx="1318294" cy="13182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18"/>
          <p:cNvGrpSpPr/>
          <p:nvPr/>
        </p:nvGrpSpPr>
        <p:grpSpPr>
          <a:xfrm>
            <a:off x="2287494" y="1427135"/>
            <a:ext cx="1812478" cy="1908934"/>
            <a:chOff x="1045022" y="1624845"/>
            <a:chExt cx="1812478" cy="1908934"/>
          </a:xfrm>
        </p:grpSpPr>
        <p:sp>
          <p:nvSpPr>
            <p:cNvPr id="186" name="Google Shape;186;p18"/>
            <p:cNvSpPr/>
            <p:nvPr/>
          </p:nvSpPr>
          <p:spPr>
            <a:xfrm rot="5400000">
              <a:off x="996794" y="1673073"/>
              <a:ext cx="1908934" cy="1812478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64818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PC\Downloads\man (2).png" id="187" name="Google Shape;187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2113" y="1913843"/>
              <a:ext cx="1318294" cy="13182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18"/>
          <p:cNvGrpSpPr/>
          <p:nvPr/>
        </p:nvGrpSpPr>
        <p:grpSpPr>
          <a:xfrm>
            <a:off x="9931195" y="3493299"/>
            <a:ext cx="1812478" cy="1908934"/>
            <a:chOff x="1045022" y="1624845"/>
            <a:chExt cx="1812478" cy="1908934"/>
          </a:xfrm>
        </p:grpSpPr>
        <p:sp>
          <p:nvSpPr>
            <p:cNvPr id="189" name="Google Shape;189;p18"/>
            <p:cNvSpPr/>
            <p:nvPr/>
          </p:nvSpPr>
          <p:spPr>
            <a:xfrm rot="5400000">
              <a:off x="996794" y="1673073"/>
              <a:ext cx="1908934" cy="1812478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64818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PC\Downloads\man (2).png" id="190" name="Google Shape;190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2113" y="1913843"/>
              <a:ext cx="1318294" cy="13182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18"/>
          <p:cNvGrpSpPr/>
          <p:nvPr/>
        </p:nvGrpSpPr>
        <p:grpSpPr>
          <a:xfrm>
            <a:off x="7545545" y="4379121"/>
            <a:ext cx="1812478" cy="1908934"/>
            <a:chOff x="1045022" y="1624845"/>
            <a:chExt cx="1812478" cy="1908934"/>
          </a:xfrm>
        </p:grpSpPr>
        <p:sp>
          <p:nvSpPr>
            <p:cNvPr id="192" name="Google Shape;192;p18"/>
            <p:cNvSpPr/>
            <p:nvPr/>
          </p:nvSpPr>
          <p:spPr>
            <a:xfrm rot="5400000">
              <a:off x="996794" y="1673073"/>
              <a:ext cx="1908934" cy="1812478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19050">
              <a:solidFill>
                <a:srgbClr val="64818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PC\Downloads\man (2).png" id="193" name="Google Shape;193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2113" y="1913843"/>
              <a:ext cx="1318294" cy="1318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18"/>
          <p:cNvSpPr/>
          <p:nvPr/>
        </p:nvSpPr>
        <p:spPr>
          <a:xfrm>
            <a:off x="464760" y="4716401"/>
            <a:ext cx="1812478" cy="522279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 문 혁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2287494" y="2887502"/>
            <a:ext cx="1812478" cy="522447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 효 진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3145041" y="5850203"/>
            <a:ext cx="1812478" cy="522447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강 혁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5119824" y="4152593"/>
            <a:ext cx="2118756" cy="522447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곽 지 혜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8368962" y="2780997"/>
            <a:ext cx="1812478" cy="522447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 진 우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7554593" y="5850203"/>
            <a:ext cx="1812478" cy="522447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민 경 호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9930883" y="4958490"/>
            <a:ext cx="1812478" cy="522447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 성 희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929975" y="707407"/>
            <a:ext cx="25194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 이름 : </a:t>
            </a:r>
            <a:r>
              <a:rPr lang="ko-KR" sz="1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가즈아</a:t>
            </a:r>
            <a:endParaRPr sz="1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/>
        </p:nvSpPr>
        <p:spPr>
          <a:xfrm>
            <a:off x="4514959" y="6584747"/>
            <a:ext cx="3161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Google Shape;207;p19"/>
          <p:cNvGraphicFramePr/>
          <p:nvPr/>
        </p:nvGraphicFramePr>
        <p:xfrm>
          <a:off x="599192" y="17864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{AC2FDF74-52C1-44C1-96F4-31DF45C4E19A}</a:tableStyleId>
              </a:tblPr>
              <a:tblGrid>
                <a:gridCol w="1472575"/>
                <a:gridCol w="9510625"/>
              </a:tblGrid>
              <a:tr h="56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이름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solidFill>
                      <a:srgbClr val="B7CFC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역할</a:t>
                      </a:r>
                      <a:endParaRPr b="1"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>
                    <a:solidFill>
                      <a:srgbClr val="B7CFCE"/>
                    </a:solidFill>
                  </a:tcPr>
                </a:tc>
              </a:tr>
              <a:tr h="56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이성희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sng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팀장</a:t>
                      </a: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 메인 페이지, 특별 경매장 페이지, 관리자 페이지, 채팅 및 알림 기능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</a:tr>
              <a:tr h="56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곽지혜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기획, 마이페이지(구매 &amp; 판매내역, 배송조회, 찜 목록 기능, 포인트 충전 및 반환 기능)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</a:tr>
              <a:tr h="56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소문혁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일반 경매 페이지(물품 게시판 및 관련 경매장 기능)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</a:tr>
              <a:tr h="56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민경호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 후기 게시판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</a:tr>
              <a:tr h="56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최진우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특별 경매 페이지(물품 게시판 기능)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</a:tr>
              <a:tr h="56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주효진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특별 경매 페이지(관련 경매장 리스트 기능)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</a:tr>
              <a:tr h="56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이강혁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개요 페이지, 로그인 및 회원가입 페이지, 고객센터(공지사항, FAQ) 페이지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08" name="Google Shape;208;p19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팀원 소개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929975" y="707407"/>
            <a:ext cx="25194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 이름 : </a:t>
            </a:r>
            <a:r>
              <a:rPr lang="ko-KR" sz="1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가즈아</a:t>
            </a:r>
            <a:endParaRPr sz="1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/>
          <p:nvPr/>
        </p:nvSpPr>
        <p:spPr>
          <a:xfrm>
            <a:off x="1" y="0"/>
            <a:ext cx="1786070" cy="68580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4074516" y="2784684"/>
            <a:ext cx="9764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36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5050965" y="2764208"/>
            <a:ext cx="42549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36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4851359" y="2954024"/>
            <a:ext cx="66257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 rot="-970048">
            <a:off x="11440398" y="6232475"/>
            <a:ext cx="479425" cy="492125"/>
            <a:chOff x="1401" y="818"/>
            <a:chExt cx="302" cy="310"/>
          </a:xfrm>
        </p:grpSpPr>
        <p:sp>
          <p:nvSpPr>
            <p:cNvPr id="222" name="Google Shape;222;p20"/>
            <p:cNvSpPr/>
            <p:nvPr/>
          </p:nvSpPr>
          <p:spPr>
            <a:xfrm>
              <a:off x="1401" y="818"/>
              <a:ext cx="302" cy="170"/>
            </a:xfrm>
            <a:custGeom>
              <a:rect b="b" l="l" r="r" t="t"/>
              <a:pathLst>
                <a:path extrusionOk="0" h="1869" w="3322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1401" y="945"/>
              <a:ext cx="302" cy="113"/>
            </a:xfrm>
            <a:custGeom>
              <a:rect b="b" l="l" r="r" t="t"/>
              <a:pathLst>
                <a:path extrusionOk="0" h="1241" w="3322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1401" y="1015"/>
              <a:ext cx="302" cy="113"/>
            </a:xfrm>
            <a:custGeom>
              <a:rect b="b" l="l" r="r" t="t"/>
              <a:pathLst>
                <a:path extrusionOk="0" h="1239" w="3322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97B8BF"/>
            </a:solidFill>
            <a:ln cap="flat" cmpd="sng" w="9525">
              <a:solidFill>
                <a:srgbClr val="97B8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20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20"/>
          <p:cNvCxnSpPr/>
          <p:nvPr/>
        </p:nvCxnSpPr>
        <p:spPr>
          <a:xfrm>
            <a:off x="11616565" y="0"/>
            <a:ext cx="0" cy="6369098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" name="Google Shape;227;p20"/>
          <p:cNvCxnSpPr/>
          <p:nvPr/>
        </p:nvCxnSpPr>
        <p:spPr>
          <a:xfrm>
            <a:off x="12007326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rgbClr val="97B8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844305" y="1793630"/>
            <a:ext cx="10164278" cy="3618689"/>
          </a:xfrm>
          <a:prstGeom prst="rect">
            <a:avLst/>
          </a:prstGeom>
          <a:solidFill>
            <a:srgbClr val="D8E3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2163211" y="2762887"/>
            <a:ext cx="801785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현존하는 경매는 고가의 물건이 오프라인으로 이루어지기 때문에 일반인이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참여하기가 쉽지 않다. 고가의 물건 뿐만 아니라 저가의 물건을 일반인이 경매를 통해 원하는 물건을 원하는 가격에 매매 할 수 있도록 하고자 한다.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또한 오프라인 경매의 장점을 살려서 이를 온라인에 접목했다.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64818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800">
              <a:solidFill>
                <a:srgbClr val="64818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929974" y="184187"/>
            <a:ext cx="269453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 선정 이유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4514959" y="6584747"/>
            <a:ext cx="316179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Slug. All right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1"/>
          <p:cNvPicPr preferRelativeResize="0"/>
          <p:nvPr/>
        </p:nvPicPr>
        <p:blipFill rotWithShape="1">
          <a:blip r:embed="rId3">
            <a:alphaModFix/>
          </a:blip>
          <a:srcRect b="7621" l="0" r="0" t="0"/>
          <a:stretch/>
        </p:blipFill>
        <p:spPr>
          <a:xfrm>
            <a:off x="4367211" y="3858441"/>
            <a:ext cx="3457575" cy="1759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